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52" r:id="rId3"/>
    <p:sldMasterId id="2147483653" r:id="rId4"/>
    <p:sldMasterId id="2147483654" r:id="rId5"/>
  </p:sldMasterIdLst>
  <p:notesMasterIdLst>
    <p:notesMasterId r:id="rId27"/>
  </p:notesMasterIdLst>
  <p:sldIdLst>
    <p:sldId id="258" r:id="rId6"/>
    <p:sldId id="340" r:id="rId7"/>
    <p:sldId id="307" r:id="rId8"/>
    <p:sldId id="338" r:id="rId9"/>
    <p:sldId id="323" r:id="rId10"/>
    <p:sldId id="324" r:id="rId11"/>
    <p:sldId id="325" r:id="rId12"/>
    <p:sldId id="326" r:id="rId13"/>
    <p:sldId id="318" r:id="rId14"/>
    <p:sldId id="337" r:id="rId15"/>
    <p:sldId id="310" r:id="rId16"/>
    <p:sldId id="339" r:id="rId17"/>
    <p:sldId id="334" r:id="rId18"/>
    <p:sldId id="335" r:id="rId19"/>
    <p:sldId id="331" r:id="rId20"/>
    <p:sldId id="329" r:id="rId21"/>
    <p:sldId id="319" r:id="rId22"/>
    <p:sldId id="332" r:id="rId23"/>
    <p:sldId id="305" r:id="rId24"/>
    <p:sldId id="267" r:id="rId25"/>
    <p:sldId id="341" r:id="rId26"/>
  </p:sldIdLst>
  <p:sldSz cx="9144000" cy="6858000" type="screen4x3"/>
  <p:notesSz cx="6858000" cy="9144000"/>
  <p:defaultTextStyle>
    <a:defPPr>
      <a:defRPr lang="en-I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099FF"/>
    <a:srgbClr val="EEECE1"/>
    <a:srgbClr val="F3F2E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0" autoAdjust="0"/>
    <p:restoredTop sz="95213" autoAdjust="0"/>
  </p:normalViewPr>
  <p:slideViewPr>
    <p:cSldViewPr>
      <p:cViewPr>
        <p:scale>
          <a:sx n="60" d="100"/>
          <a:sy n="60" d="100"/>
        </p:scale>
        <p:origin x="-702"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I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IE"/>
          </a:p>
        </p:txBody>
      </p:sp>
      <p:sp>
        <p:nvSpPr>
          <p:cNvPr id="307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I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E3B9B1A-36AF-4DCE-88DA-39F8D3D69850}"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f.panda.org/what_we_do/how_we_work/tackling_the_cause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f.panda.org/what_we_do/how_we_work/partnerships/" TargetMode="External"/><Relationship Id="rId5" Type="http://schemas.openxmlformats.org/officeDocument/2006/relationships/hyperlink" Target="http://wwf.panda.org/what_we_do/how_we_work/conservation/" TargetMode="External"/><Relationship Id="rId4" Type="http://schemas.openxmlformats.org/officeDocument/2006/relationships/hyperlink" Target="http://wwf.panda.org/what_we_do/how_we_work/key_initiativ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5230E68-5835-4E2D-847E-28F58BA4A9A8}" type="slidenum">
              <a:rPr lang="en-IE" smtClean="0">
                <a:latin typeface="Arial" pitchFamily="34" charset="0"/>
                <a:cs typeface="Arial" pitchFamily="34" charset="0"/>
              </a:rPr>
              <a:pPr/>
              <a:t>1</a:t>
            </a:fld>
            <a:endParaRPr lang="en-IE" smtClean="0">
              <a:latin typeface="Arial" pitchFamily="34" charset="0"/>
              <a:cs typeface="Arial" pitchFamily="34" charset="0"/>
            </a:endParaRP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defTabSz="457200"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59B0C3-6431-4B5E-A900-65233C00AAA3}" type="slidenum">
              <a:rPr lang="en-IE" sz="1200"/>
              <a:pPr algn="r"/>
              <a:t>11</a:t>
            </a:fld>
            <a:endParaRPr lang="en-IE" sz="120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defTabSz="457200"/>
            <a:r>
              <a:rPr lang="de-DE" smtClean="0">
                <a:latin typeface="Arial" pitchFamily="34" charset="0"/>
                <a:cs typeface="Arial" pitchFamily="34" charset="0"/>
              </a:rPr>
              <a:t>WWF is focusing efforts on a select group of priority species that are especially important, either for their ecosystem...</a:t>
            </a:r>
          </a:p>
          <a:p>
            <a:pPr defTabSz="457200"/>
            <a:r>
              <a:rPr lang="de-DE" smtClean="0">
                <a:latin typeface="Arial" pitchFamily="34" charset="0"/>
                <a:cs typeface="Arial" pitchFamily="34" charset="0"/>
              </a:rPr>
              <a:t>Species forming a key element of the food chain </a:t>
            </a:r>
          </a:p>
          <a:p>
            <a:pPr defTabSz="457200"/>
            <a:r>
              <a:rPr lang="de-DE" smtClean="0">
                <a:latin typeface="Arial" pitchFamily="34" charset="0"/>
                <a:cs typeface="Arial" pitchFamily="34" charset="0"/>
              </a:rPr>
              <a:t>Species which help the stability or regeneration of habitats </a:t>
            </a:r>
          </a:p>
          <a:p>
            <a:pPr defTabSz="457200"/>
            <a:r>
              <a:rPr lang="de-DE" smtClean="0">
                <a:latin typeface="Arial" pitchFamily="34" charset="0"/>
                <a:cs typeface="Arial" pitchFamily="34" charset="0"/>
              </a:rPr>
              <a:t>Species demonstrating broader conservation needs </a:t>
            </a:r>
          </a:p>
          <a:p>
            <a:pPr defTabSz="457200"/>
            <a:r>
              <a:rPr lang="de-DE" smtClean="0">
                <a:latin typeface="Arial" pitchFamily="34" charset="0"/>
                <a:cs typeface="Arial" pitchFamily="34" charset="0"/>
              </a:rPr>
              <a:t/>
            </a:r>
            <a:br>
              <a:rPr lang="de-DE" smtClean="0">
                <a:latin typeface="Arial" pitchFamily="34" charset="0"/>
                <a:cs typeface="Arial" pitchFamily="34" charset="0"/>
              </a:rPr>
            </a:br>
            <a:r>
              <a:rPr lang="de-DE" smtClean="0">
                <a:latin typeface="Arial" pitchFamily="34" charset="0"/>
                <a:cs typeface="Arial" pitchFamily="34" charset="0"/>
              </a:rPr>
              <a:t>...or for people </a:t>
            </a:r>
            <a:r>
              <a:rPr lang="de-DE" i="1" smtClean="0">
                <a:latin typeface="Arial" pitchFamily="34" charset="0"/>
                <a:cs typeface="Arial" pitchFamily="34" charset="0"/>
              </a:rPr>
              <a:t/>
            </a:r>
            <a:br>
              <a:rPr lang="de-DE" i="1" smtClean="0">
                <a:latin typeface="Arial" pitchFamily="34" charset="0"/>
                <a:cs typeface="Arial" pitchFamily="34" charset="0"/>
              </a:rPr>
            </a:br>
            <a:endParaRPr lang="de-DE" smtClean="0">
              <a:latin typeface="Arial" pitchFamily="34" charset="0"/>
              <a:cs typeface="Arial" pitchFamily="34" charset="0"/>
            </a:endParaRPr>
          </a:p>
          <a:p>
            <a:pPr defTabSz="457200"/>
            <a:r>
              <a:rPr lang="de-DE" smtClean="0">
                <a:latin typeface="Arial" pitchFamily="34" charset="0"/>
                <a:cs typeface="Arial" pitchFamily="34" charset="0"/>
              </a:rPr>
              <a:t>Species important for the health and livelihoods of local communities </a:t>
            </a:r>
          </a:p>
          <a:p>
            <a:pPr defTabSz="457200"/>
            <a:r>
              <a:rPr lang="de-DE" smtClean="0">
                <a:latin typeface="Arial" pitchFamily="34" charset="0"/>
                <a:cs typeface="Arial" pitchFamily="34" charset="0"/>
              </a:rPr>
              <a:t>Species exploited commercially </a:t>
            </a:r>
          </a:p>
          <a:p>
            <a:pPr defTabSz="457200"/>
            <a:r>
              <a:rPr lang="de-DE" smtClean="0">
                <a:latin typeface="Arial" pitchFamily="34" charset="0"/>
                <a:cs typeface="Arial" pitchFamily="34" charset="0"/>
              </a:rPr>
              <a:t>Species that are important cultural icons. </a:t>
            </a:r>
          </a:p>
          <a:p>
            <a:pPr defTabSz="457200"/>
            <a:r>
              <a:rPr lang="de-DE" b="1" smtClean="0">
                <a:latin typeface="Arial" pitchFamily="34" charset="0"/>
                <a:cs typeface="Arial" pitchFamily="34" charset="0"/>
              </a:rPr>
              <a:t/>
            </a:r>
            <a:br>
              <a:rPr lang="de-DE" b="1" smtClean="0">
                <a:latin typeface="Arial" pitchFamily="34" charset="0"/>
                <a:cs typeface="Arial" pitchFamily="34" charset="0"/>
              </a:rPr>
            </a:br>
            <a:r>
              <a:rPr lang="de-DE" b="1" smtClean="0">
                <a:latin typeface="Arial" pitchFamily="34" charset="0"/>
                <a:cs typeface="Arial" pitchFamily="34" charset="0"/>
              </a:rPr>
              <a:t>These species fall into two groups:</a:t>
            </a:r>
            <a:br>
              <a:rPr lang="de-DE" b="1" smtClean="0">
                <a:latin typeface="Arial" pitchFamily="34" charset="0"/>
                <a:cs typeface="Arial" pitchFamily="34" charset="0"/>
              </a:rPr>
            </a:br>
            <a:endParaRPr lang="de-DE" smtClean="0">
              <a:latin typeface="Arial" pitchFamily="34" charset="0"/>
              <a:cs typeface="Arial" pitchFamily="34" charset="0"/>
            </a:endParaRPr>
          </a:p>
          <a:p>
            <a:pPr defTabSz="457200"/>
            <a:r>
              <a:rPr lang="de-DE" b="1" i="1" smtClean="0">
                <a:latin typeface="Arial" pitchFamily="34" charset="0"/>
                <a:cs typeface="Arial" pitchFamily="34" charset="0"/>
              </a:rPr>
              <a:t>Flagship</a:t>
            </a:r>
            <a:r>
              <a:rPr lang="de-DE" b="1" smtClean="0">
                <a:latin typeface="Arial" pitchFamily="34" charset="0"/>
                <a:cs typeface="Arial" pitchFamily="34" charset="0"/>
              </a:rPr>
              <a:t> species – iconic animals that provide a focus for raising awareness and stimulating action and funding for broader conservation efforts </a:t>
            </a:r>
            <a:br>
              <a:rPr lang="de-DE" b="1" smtClean="0">
                <a:latin typeface="Arial" pitchFamily="34" charset="0"/>
                <a:cs typeface="Arial" pitchFamily="34" charset="0"/>
              </a:rPr>
            </a:br>
            <a:r>
              <a:rPr lang="de-DE" b="1" smtClean="0">
                <a:latin typeface="Arial" pitchFamily="34" charset="0"/>
                <a:cs typeface="Arial" pitchFamily="34" charset="0"/>
              </a:rPr>
              <a:t/>
            </a:r>
            <a:br>
              <a:rPr lang="de-DE" b="1" smtClean="0">
                <a:latin typeface="Arial" pitchFamily="34" charset="0"/>
                <a:cs typeface="Arial" pitchFamily="34" charset="0"/>
              </a:rPr>
            </a:br>
            <a:endParaRPr lang="de-DE" smtClean="0">
              <a:latin typeface="Arial" pitchFamily="34" charset="0"/>
              <a:cs typeface="Arial" pitchFamily="34" charset="0"/>
            </a:endParaRPr>
          </a:p>
          <a:p>
            <a:pPr defTabSz="457200"/>
            <a:r>
              <a:rPr lang="de-DE" b="1" i="1" smtClean="0">
                <a:latin typeface="Arial" pitchFamily="34" charset="0"/>
                <a:cs typeface="Arial" pitchFamily="34" charset="0"/>
              </a:rPr>
              <a:t>Footprint-impacted</a:t>
            </a:r>
            <a:r>
              <a:rPr lang="de-DE" b="1" smtClean="0">
                <a:latin typeface="Arial" pitchFamily="34" charset="0"/>
                <a:cs typeface="Arial" pitchFamily="34" charset="0"/>
              </a:rPr>
              <a:t> species – species whose populations are primarily threatened because of unsustainable hunting, logging or fishing. </a:t>
            </a:r>
            <a:r>
              <a:rPr lang="de-DE" smtClean="0">
                <a:latin typeface="Arial" pitchFamily="34" charset="0"/>
                <a:cs typeface="Arial" pitchFamily="34" charset="0"/>
              </a:rPr>
              <a:t> </a:t>
            </a:r>
          </a:p>
          <a:p>
            <a:pPr defTabSz="457200"/>
            <a:r>
              <a:rPr lang="de-DE" smtClean="0">
                <a:latin typeface="Arial" pitchFamily="34" charset="0"/>
                <a:cs typeface="Arial" pitchFamily="34" charset="0"/>
              </a:rPr>
              <a:t>Strategially focusing efforts on these species will also help conserve the many other species which share their habitats and/or are vulnerable to the same threats. </a:t>
            </a:r>
          </a:p>
          <a:p>
            <a:pPr defTabSz="457200"/>
            <a:endParaRPr lang="de-DE" smtClean="0">
              <a:latin typeface="Arial" pitchFamily="34" charset="0"/>
              <a:cs typeface="Arial" pitchFamily="34" charset="0"/>
            </a:endParaRPr>
          </a:p>
          <a:p>
            <a:pPr defTabSz="457200"/>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712813-CFAB-40DC-93DF-C9BA0F4C3A83}" type="slidenum">
              <a:rPr lang="en-IE" sz="1200"/>
              <a:pPr algn="r"/>
              <a:t>12</a:t>
            </a:fld>
            <a:endParaRPr lang="en-IE" sz="120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defTabSz="457200" eaLnBrk="1" hangingPunct="1">
              <a:lnSpc>
                <a:spcPct val="80000"/>
              </a:lnSpc>
            </a:pPr>
            <a:r>
              <a:rPr lang="de-DE" sz="800" b="1" smtClean="0">
                <a:latin typeface="Arial" pitchFamily="34" charset="0"/>
                <a:cs typeface="Arial" pitchFamily="34" charset="0"/>
              </a:rPr>
              <a:t>We tackle the causes.</a:t>
            </a: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In order to achieve large-scale, long-lasting impacts, we must </a:t>
            </a:r>
            <a:r>
              <a:rPr lang="de-DE" sz="800" smtClean="0">
                <a:latin typeface="Arial" pitchFamily="34" charset="0"/>
                <a:cs typeface="Arial" pitchFamily="34" charset="0"/>
                <a:hlinkClick r:id="rId3"/>
              </a:rPr>
              <a:t>tackle the underlying causes</a:t>
            </a:r>
            <a:r>
              <a:rPr lang="de-DE" sz="800" smtClean="0">
                <a:latin typeface="Arial" pitchFamily="34" charset="0"/>
                <a:cs typeface="Arial" pitchFamily="34" charset="0"/>
              </a:rPr>
              <a:t> to environmental degradation. WWF has identified 5 drivers that fuel environmental change -both good and bad. By engaging these key actors, we seek to reverse current trends and to drive greener policies and practices. </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b="1" smtClean="0">
                <a:latin typeface="Arial" pitchFamily="34" charset="0"/>
                <a:cs typeface="Arial" pitchFamily="34" charset="0"/>
              </a:rPr>
              <a:t>We focus our efforts.</a:t>
            </a: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Given limited resources, restricted funds and the fact that we're running out of time, WWF is focusing its efforts on </a:t>
            </a:r>
            <a:r>
              <a:rPr lang="de-DE" sz="800" smtClean="0">
                <a:latin typeface="Arial" pitchFamily="34" charset="0"/>
                <a:cs typeface="Arial" pitchFamily="34" charset="0"/>
                <a:hlinkClick r:id="rId4"/>
              </a:rPr>
              <a:t>13 Global Initiatives</a:t>
            </a:r>
            <a:r>
              <a:rPr lang="de-DE" sz="800" smtClean="0">
                <a:latin typeface="Arial" pitchFamily="34" charset="0"/>
                <a:cs typeface="Arial" pitchFamily="34" charset="0"/>
              </a:rPr>
              <a:t>. These are visionary, large-scale efforts that can have the potential for the broadest positive impacts.</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b="1" smtClean="0">
                <a:latin typeface="Arial" pitchFamily="34" charset="0"/>
                <a:cs typeface="Arial" pitchFamily="34" charset="0"/>
              </a:rPr>
              <a:t>We capitalize on our expertise</a:t>
            </a: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WWF's on-the-ground work is powered by the dedicated people in our </a:t>
            </a:r>
            <a:r>
              <a:rPr lang="de-DE" sz="800" smtClean="0">
                <a:latin typeface="Arial" pitchFamily="34" charset="0"/>
                <a:cs typeface="Arial" pitchFamily="34" charset="0"/>
                <a:hlinkClick r:id="rId5"/>
              </a:rPr>
              <a:t>expert programmes</a:t>
            </a:r>
            <a:r>
              <a:rPr lang="de-DE" sz="800" smtClean="0">
                <a:latin typeface="Arial" pitchFamily="34" charset="0"/>
                <a:cs typeface="Arial" pitchFamily="34" charset="0"/>
              </a:rPr>
              <a:t> – including leading conservation scientists, policy experts, economists, lawyers, and communications experts.</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b="1" smtClean="0">
                <a:latin typeface="Arial" pitchFamily="34" charset="0"/>
                <a:cs typeface="Arial" pitchFamily="34" charset="0"/>
              </a:rPr>
              <a:t>We build strong partnerships.</a:t>
            </a: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
            </a:r>
            <a:br>
              <a:rPr lang="de-DE" sz="800" smtClean="0">
                <a:latin typeface="Arial" pitchFamily="34" charset="0"/>
                <a:cs typeface="Arial" pitchFamily="34" charset="0"/>
              </a:rPr>
            </a:br>
            <a:r>
              <a:rPr lang="de-DE" sz="800" smtClean="0">
                <a:latin typeface="Arial" pitchFamily="34" charset="0"/>
                <a:cs typeface="Arial" pitchFamily="34" charset="0"/>
              </a:rPr>
              <a:t>WWF cannot achieve its goals alone. </a:t>
            </a:r>
            <a:r>
              <a:rPr lang="de-DE" sz="800" smtClean="0">
                <a:latin typeface="Arial" pitchFamily="34" charset="0"/>
                <a:cs typeface="Arial" pitchFamily="34" charset="0"/>
                <a:hlinkClick r:id="rId6"/>
              </a:rPr>
              <a:t>Strong partnerships</a:t>
            </a:r>
            <a:r>
              <a:rPr lang="de-DE" sz="800" smtClean="0">
                <a:latin typeface="Arial" pitchFamily="34" charset="0"/>
                <a:cs typeface="Arial" pitchFamily="34" charset="0"/>
              </a:rPr>
              <a:t> with businesses, governments, finance institutions, local communities, academia and other NGOs are essential for driving change at the scale needed. </a:t>
            </a:r>
          </a:p>
          <a:p>
            <a:pPr defTabSz="457200" eaLnBrk="1" hangingPunct="1">
              <a:lnSpc>
                <a:spcPct val="80000"/>
              </a:lnSpc>
            </a:pPr>
            <a:endParaRPr lang="en-US" sz="800" smtClean="0">
              <a:latin typeface="Arial" pitchFamily="34" charset="0"/>
              <a:cs typeface="Arial" pitchFamily="34" charset="0"/>
            </a:endParaRPr>
          </a:p>
          <a:p>
            <a:pPr defTabSz="457200" eaLnBrk="1" hangingPunct="1">
              <a:lnSpc>
                <a:spcPct val="80000"/>
              </a:lnSpc>
            </a:pPr>
            <a:endParaRPr lang="en-US" sz="800" smtClean="0">
              <a:latin typeface="Arial" pitchFamily="34" charset="0"/>
              <a:cs typeface="Arial" pitchFamily="34" charset="0"/>
            </a:endParaRPr>
          </a:p>
          <a:p>
            <a:pPr defTabSz="457200" eaLnBrk="1" hangingPunct="1">
              <a:lnSpc>
                <a:spcPct val="80000"/>
              </a:lnSpc>
            </a:pPr>
            <a:r>
              <a:rPr lang="en-US" sz="800" smtClean="0">
                <a:latin typeface="Arial" pitchFamily="34" charset="0"/>
                <a:cs typeface="Arial" pitchFamily="34" charset="0"/>
              </a:rPr>
              <a:t>In everything we do we will:</a:t>
            </a:r>
          </a:p>
          <a:p>
            <a:pPr defTabSz="457200" eaLnBrk="1" hangingPunct="1">
              <a:lnSpc>
                <a:spcPct val="80000"/>
              </a:lnSpc>
              <a:buFontTx/>
              <a:buChar char="-"/>
            </a:pPr>
            <a:r>
              <a:rPr lang="en-US" sz="800" smtClean="0">
                <a:latin typeface="Arial" pitchFamily="34" charset="0"/>
                <a:cs typeface="Arial" pitchFamily="34" charset="0"/>
              </a:rPr>
              <a:t>Be global, independent, multicultural and non-party political.</a:t>
            </a:r>
          </a:p>
          <a:p>
            <a:pPr defTabSz="457200" eaLnBrk="1" hangingPunct="1">
              <a:lnSpc>
                <a:spcPct val="80000"/>
              </a:lnSpc>
              <a:buFontTx/>
              <a:buChar char="-"/>
            </a:pPr>
            <a:r>
              <a:rPr lang="en-US" sz="800" smtClean="0">
                <a:latin typeface="Arial" pitchFamily="34" charset="0"/>
                <a:cs typeface="Arial" pitchFamily="34" charset="0"/>
              </a:rPr>
              <a:t>Use the best available scientific information to address issues and critically evaluate all its endeavours</a:t>
            </a:r>
          </a:p>
          <a:p>
            <a:pPr defTabSz="457200" eaLnBrk="1" hangingPunct="1">
              <a:lnSpc>
                <a:spcPct val="80000"/>
              </a:lnSpc>
              <a:buFontTx/>
              <a:buChar char="-"/>
            </a:pPr>
            <a:r>
              <a:rPr lang="en-US" sz="800" smtClean="0">
                <a:latin typeface="Arial" pitchFamily="34" charset="0"/>
                <a:cs typeface="Arial" pitchFamily="34" charset="0"/>
              </a:rPr>
              <a:t>Seek dialogue and avoid unnecessary confrontation</a:t>
            </a:r>
          </a:p>
          <a:p>
            <a:pPr defTabSz="457200" eaLnBrk="1" hangingPunct="1">
              <a:lnSpc>
                <a:spcPct val="80000"/>
              </a:lnSpc>
              <a:buFontTx/>
              <a:buChar char="-"/>
            </a:pPr>
            <a:r>
              <a:rPr lang="en-US" sz="800" smtClean="0">
                <a:latin typeface="Arial" pitchFamily="34" charset="0"/>
                <a:cs typeface="Arial" pitchFamily="34" charset="0"/>
              </a:rPr>
              <a:t>Build concrete conservation solutions through a combination of field based projects, policy initiatives, capacity building and education work</a:t>
            </a:r>
          </a:p>
          <a:p>
            <a:pPr defTabSz="457200" eaLnBrk="1" hangingPunct="1">
              <a:lnSpc>
                <a:spcPct val="80000"/>
              </a:lnSpc>
              <a:buFontTx/>
              <a:buChar char="-"/>
            </a:pPr>
            <a:r>
              <a:rPr lang="en-US" sz="800" smtClean="0">
                <a:latin typeface="Arial" pitchFamily="34" charset="0"/>
                <a:cs typeface="Arial" pitchFamily="34" charset="0"/>
              </a:rPr>
              <a:t>Involve local communities and indigenous peoples in the planning and execution of igts field programmes, respecting their cultural as well as economic needs</a:t>
            </a:r>
          </a:p>
          <a:p>
            <a:pPr defTabSz="457200" eaLnBrk="1" hangingPunct="1">
              <a:lnSpc>
                <a:spcPct val="80000"/>
              </a:lnSpc>
              <a:buFontTx/>
              <a:buChar char="-"/>
            </a:pPr>
            <a:r>
              <a:rPr lang="en-US" sz="800" smtClean="0">
                <a:latin typeface="Arial" pitchFamily="34" charset="0"/>
                <a:cs typeface="Arial" pitchFamily="34" charset="0"/>
              </a:rPr>
              <a:t>Strive to build partnerships with other organizations, governments, business and local commu nities to enhance WWF’s effectiveness</a:t>
            </a:r>
          </a:p>
          <a:p>
            <a:pPr defTabSz="457200" eaLnBrk="1" hangingPunct="1">
              <a:lnSpc>
                <a:spcPct val="80000"/>
              </a:lnSpc>
              <a:buFontTx/>
              <a:buChar char="-"/>
            </a:pPr>
            <a:r>
              <a:rPr lang="en-US" sz="800" smtClean="0">
                <a:latin typeface="Arial" pitchFamily="34" charset="0"/>
                <a:cs typeface="Arial" pitchFamily="34" charset="0"/>
              </a:rPr>
              <a:t>Run its operations in a cost effective manner and apply donors’ funds according to the highest standards of accountability</a:t>
            </a:r>
          </a:p>
          <a:p>
            <a:pPr defTabSz="457200" eaLnBrk="1" hangingPunct="1">
              <a:lnSpc>
                <a:spcPct val="80000"/>
              </a:lnSpc>
            </a:pPr>
            <a:endParaRPr lang="en-US" sz="80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EE56972-8E0B-42A8-9FD4-FBD0179DFCAD}" type="slidenum">
              <a:rPr lang="en-IE" sz="1200"/>
              <a:pPr algn="r"/>
              <a:t>13</a:t>
            </a:fld>
            <a:endParaRPr lang="en-IE" sz="120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defTabSz="457200" eaLnBrk="1" hangingPunct="1"/>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ln/>
        </p:spPr>
        <p:txBody>
          <a:bodyPr/>
          <a:lstStyle/>
          <a:p>
            <a:r>
              <a:rPr lang="de-DE" smtClean="0">
                <a:latin typeface="Arial" pitchFamily="34" charset="0"/>
                <a:cs typeface="Arial" pitchFamily="34" charset="0"/>
              </a:rPr>
              <a:t>Motivate, interest and attitude – behaviour </a:t>
            </a:r>
          </a:p>
          <a:p>
            <a:r>
              <a:rPr lang="de-DE" smtClean="0">
                <a:latin typeface="Arial" pitchFamily="34" charset="0"/>
                <a:cs typeface="Arial" pitchFamily="34" charset="0"/>
              </a:rPr>
              <a:t>We want to support youth to become active citizens, so they play an important role in public life, are interested in current topics. They get to know their rights and responsibilities and take part in decision-making processes and how they can get active to make a change.</a:t>
            </a:r>
          </a:p>
        </p:txBody>
      </p:sp>
      <p:sp>
        <p:nvSpPr>
          <p:cNvPr id="44036" name="Foliennummernplatzhalt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A014062-8735-413D-A258-A954B769FF96}" type="slidenum">
              <a:rPr lang="en-IE" sz="1200"/>
              <a:pPr algn="r"/>
              <a:t>14</a:t>
            </a:fld>
            <a:endParaRPr lang="en-IE"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de-DE" smtClean="0">
                <a:latin typeface="Arial" pitchFamily="34" charset="0"/>
                <a:cs typeface="Arial" pitchFamily="34" charset="0"/>
              </a:rPr>
              <a:t>„Wetlands are areas of marsh, fen, peatland or water, whether natural or artificial, permanent or temporary, with water that is static or flowing, fresh, brackish or salt, including areas of marine water, the depth of which at low tide does not exceed six meters“ (Davis 1994)</a:t>
            </a:r>
          </a:p>
          <a:p>
            <a:endParaRPr lang="de-DE" smtClean="0">
              <a:latin typeface="Arial" pitchFamily="34" charset="0"/>
              <a:cs typeface="Arial" pitchFamily="34" charset="0"/>
            </a:endParaRPr>
          </a:p>
          <a:p>
            <a:r>
              <a:rPr lang="de-DE" smtClean="0">
                <a:latin typeface="Arial" pitchFamily="34" charset="0"/>
                <a:cs typeface="Arial" pitchFamily="34" charset="0"/>
              </a:rPr>
              <a:t>WWFs work on freshwater:</a:t>
            </a:r>
          </a:p>
          <a:p>
            <a:pPr>
              <a:buFontTx/>
              <a:buChar char="-"/>
            </a:pPr>
            <a:r>
              <a:rPr lang="de-DE" smtClean="0">
                <a:latin typeface="Arial" pitchFamily="34" charset="0"/>
                <a:cs typeface="Arial" pitchFamily="34" charset="0"/>
              </a:rPr>
              <a:t>Amazon</a:t>
            </a:r>
          </a:p>
          <a:p>
            <a:pPr>
              <a:buFontTx/>
              <a:buChar char="-"/>
            </a:pPr>
            <a:r>
              <a:rPr lang="de-DE" smtClean="0">
                <a:latin typeface="Arial" pitchFamily="34" charset="0"/>
                <a:cs typeface="Arial" pitchFamily="34" charset="0"/>
              </a:rPr>
              <a:t>Amur-Heilong</a:t>
            </a:r>
          </a:p>
          <a:p>
            <a:pPr>
              <a:buFontTx/>
              <a:buChar char="-"/>
            </a:pPr>
            <a:r>
              <a:rPr lang="de-DE" smtClean="0">
                <a:latin typeface="Arial" pitchFamily="34" charset="0"/>
                <a:cs typeface="Arial" pitchFamily="34" charset="0"/>
              </a:rPr>
              <a:t>Congo</a:t>
            </a:r>
          </a:p>
          <a:p>
            <a:pPr>
              <a:buFontTx/>
              <a:buChar char="-"/>
            </a:pPr>
            <a:r>
              <a:rPr lang="de-DE" smtClean="0">
                <a:latin typeface="Arial" pitchFamily="34" charset="0"/>
                <a:cs typeface="Arial" pitchFamily="34" charset="0"/>
              </a:rPr>
              <a:t>Mekong</a:t>
            </a:r>
          </a:p>
          <a:p>
            <a:pPr>
              <a:buFontTx/>
              <a:buChar char="-"/>
            </a:pPr>
            <a:r>
              <a:rPr lang="de-DE" smtClean="0">
                <a:latin typeface="Arial" pitchFamily="34" charset="0"/>
                <a:cs typeface="Arial" pitchFamily="34" charset="0"/>
              </a:rPr>
              <a:t>Danube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2792514F-E7E3-448E-94FC-9A60B0755978}" type="slidenum">
              <a:rPr lang="en-US" sz="1200">
                <a:latin typeface="Times" pitchFamily="18" charset="0"/>
                <a:ea typeface="MS PGothic" pitchFamily="34" charset="-128"/>
              </a:rPr>
              <a:pPr algn="r" eaLnBrk="0" hangingPunct="0"/>
              <a:t>17</a:t>
            </a:fld>
            <a:endParaRPr lang="en-US" sz="1200">
              <a:latin typeface="Times" pitchFamily="18" charset="0"/>
              <a:ea typeface="MS PGothic" pitchFamily="34" charset="-128"/>
            </a:endParaRPr>
          </a:p>
        </p:txBody>
      </p:sp>
      <p:sp>
        <p:nvSpPr>
          <p:cNvPr id="46083" name="Rectangle 2"/>
          <p:cNvSpPr>
            <a:spLocks noGrp="1" noRot="1" noChangeAspect="1" noChangeArrowheads="1" noTextEdit="1"/>
          </p:cNvSpPr>
          <p:nvPr>
            <p:ph type="sldImg"/>
          </p:nvPr>
        </p:nvSpPr>
        <p:spPr>
          <a:xfrm>
            <a:off x="1143000" y="685800"/>
            <a:ext cx="4573588" cy="3430588"/>
          </a:xfrm>
          <a:ln/>
        </p:spPr>
      </p:sp>
      <p:sp>
        <p:nvSpPr>
          <p:cNvPr id="46084" name="Rectangle 3"/>
          <p:cNvSpPr>
            <a:spLocks noGrp="1" noChangeArrowheads="1"/>
          </p:cNvSpPr>
          <p:nvPr>
            <p:ph type="body" idx="1"/>
          </p:nvPr>
        </p:nvSpPr>
        <p:spPr>
          <a:xfrm>
            <a:off x="687388" y="4343400"/>
            <a:ext cx="5483225" cy="4114800"/>
          </a:xfrm>
          <a:noFill/>
          <a:ln/>
        </p:spPr>
        <p:txBody>
          <a:bodyPr/>
          <a:lstStyle/>
          <a:p>
            <a:pPr marL="171450" indent="-171450" eaLnBrk="1" hangingPunct="1">
              <a:buFontTx/>
              <a:buChar char="-"/>
            </a:pPr>
            <a:r>
              <a:rPr lang="en-US" smtClean="0">
                <a:latin typeface="Arial" pitchFamily="34" charset="0"/>
                <a:cs typeface="Arial" pitchFamily="34" charset="0"/>
              </a:rPr>
              <a:t>Danube basin (800.000 Km2) – Danube and its network of tributaries with headwaters in the Carpathians and Alps; 8 eco-regions</a:t>
            </a:r>
          </a:p>
          <a:p>
            <a:pPr marL="171450" indent="-171450" eaLnBrk="1" hangingPunct="1">
              <a:buFontTx/>
              <a:buChar char="-"/>
            </a:pPr>
            <a:r>
              <a:rPr lang="en-US" smtClean="0">
                <a:latin typeface="Arial" pitchFamily="34" charset="0"/>
                <a:cs typeface="Arial" pitchFamily="34" charset="0"/>
              </a:rPr>
              <a:t>Differences across the region in economic development, increasing pressure from economic growth</a:t>
            </a:r>
          </a:p>
          <a:p>
            <a:pPr marL="171450" indent="-171450" eaLnBrk="1" hangingPunct="1">
              <a:buFontTx/>
              <a:buChar char="-"/>
            </a:pPr>
            <a:r>
              <a:rPr lang="en-US" smtClean="0">
                <a:latin typeface="Arial" pitchFamily="34" charset="0"/>
                <a:cs typeface="Arial" pitchFamily="34" charset="0"/>
              </a:rPr>
              <a:t>EU and non-EU countries</a:t>
            </a:r>
          </a:p>
          <a:p>
            <a:pPr marL="171450" indent="-171450" eaLnBrk="1" hangingPunct="1">
              <a:buFontTx/>
              <a:buChar char="-"/>
            </a:pPr>
            <a:r>
              <a:rPr lang="en-US" smtClean="0">
                <a:latin typeface="Arial" pitchFamily="34" charset="0"/>
                <a:cs typeface="Arial" pitchFamily="34" charset="0"/>
              </a:rPr>
              <a:t>Outstanding natural values – species and habitats, networks of protected areas – ecological corridors</a:t>
            </a:r>
          </a:p>
          <a:p>
            <a:pPr marL="171450" indent="-171450" eaLnBrk="1" hangingPunct="1">
              <a:buFont typeface="Symbol" pitchFamily="18" charset="2"/>
              <a:buChar char="Þ"/>
            </a:pPr>
            <a:r>
              <a:rPr lang="en-US" smtClean="0">
                <a:latin typeface="Arial" pitchFamily="34" charset="0"/>
                <a:cs typeface="Arial" pitchFamily="34" charset="0"/>
              </a:rPr>
              <a:t>Challenges to prioritise conservation needs and address threats</a:t>
            </a:r>
          </a:p>
          <a:p>
            <a:pPr marL="171450" indent="-171450" eaLnBrk="1" hangingPunct="1">
              <a:buFont typeface="Symbol" pitchFamily="18" charset="2"/>
              <a:buChar char="Þ"/>
            </a:pPr>
            <a:endParaRPr lang="en-US" smtClean="0">
              <a:latin typeface="Arial" pitchFamily="34" charset="0"/>
              <a:cs typeface="Arial" pitchFamily="34" charset="0"/>
            </a:endParaRPr>
          </a:p>
          <a:p>
            <a:pPr marL="171450" indent="-171450" eaLnBrk="1" hangingPunct="1">
              <a:buFont typeface="Symbol" pitchFamily="18" charset="2"/>
              <a:buChar char="Þ"/>
            </a:pPr>
            <a:r>
              <a:rPr lang="en-US" smtClean="0">
                <a:latin typeface="Arial" pitchFamily="34" charset="0"/>
                <a:cs typeface="Arial" pitchFamily="34" charset="0"/>
              </a:rPr>
              <a:t>Threats: examples: habitat destruction, flow modification, over-use/exploitation (hydropower, storage), abstraction (surface and groundwater), climate change, invasive species, pollution,…..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D8286C2-07C2-438F-A52D-3E96136791E8}" type="slidenum">
              <a:rPr lang="en-US" sz="1200">
                <a:latin typeface="Times" pitchFamily="18" charset="0"/>
                <a:ea typeface="MS PGothic" pitchFamily="34" charset="-128"/>
              </a:rPr>
              <a:pPr algn="r" eaLnBrk="0" hangingPunct="0"/>
              <a:t>18</a:t>
            </a:fld>
            <a:endParaRPr lang="en-US" sz="1200">
              <a:latin typeface="Times" pitchFamily="18" charset="0"/>
              <a:ea typeface="MS PGothic" pitchFamily="34" charset="-128"/>
            </a:endParaRPr>
          </a:p>
        </p:txBody>
      </p:sp>
      <p:sp>
        <p:nvSpPr>
          <p:cNvPr id="48131" name="Rectangle 2"/>
          <p:cNvSpPr>
            <a:spLocks noGrp="1" noRot="1" noChangeAspect="1" noChangeArrowheads="1" noTextEdit="1"/>
          </p:cNvSpPr>
          <p:nvPr>
            <p:ph type="sldImg"/>
          </p:nvPr>
        </p:nvSpPr>
        <p:spPr>
          <a:xfrm>
            <a:off x="1143000" y="685800"/>
            <a:ext cx="4573588" cy="3430588"/>
          </a:xfrm>
          <a:ln/>
        </p:spPr>
      </p:sp>
      <p:sp>
        <p:nvSpPr>
          <p:cNvPr id="48132" name="Rectangle 3"/>
          <p:cNvSpPr>
            <a:spLocks noGrp="1" noChangeArrowheads="1"/>
          </p:cNvSpPr>
          <p:nvPr>
            <p:ph type="body" idx="1"/>
          </p:nvPr>
        </p:nvSpPr>
        <p:spPr>
          <a:xfrm>
            <a:off x="687388" y="4343400"/>
            <a:ext cx="5483225" cy="4114800"/>
          </a:xfrm>
          <a:noFill/>
          <a:ln/>
        </p:spPr>
        <p:txBody>
          <a:bodyPr/>
          <a:lstStyle/>
          <a:p>
            <a:pPr eaLnBrk="1" hangingPunct="1"/>
            <a:r>
              <a:rPr lang="en-US" smtClean="0">
                <a:latin typeface="Arial" pitchFamily="34" charset="0"/>
                <a:cs typeface="Arial" pitchFamily="34" charset="0"/>
              </a:rPr>
              <a:t>And dams, we don</a:t>
            </a:r>
            <a:r>
              <a:rPr lang="en-US" altLang="en-US" smtClean="0">
                <a:latin typeface="Arial" pitchFamily="34" charset="0"/>
                <a:cs typeface="Arial" pitchFamily="34" charset="0"/>
              </a:rPr>
              <a:t>’</a:t>
            </a:r>
            <a:r>
              <a:rPr lang="en-US" smtClean="0">
                <a:latin typeface="Arial" pitchFamily="34" charset="0"/>
                <a:cs typeface="Arial" pitchFamily="34" charset="0"/>
              </a:rPr>
              <a:t>t have yet a map with the hydropower impact for the Danube basin</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Conversion of floodplains into agricultural land, fishponds, natural floodplain forest – hybrid poplar/willow plantations =&gt; dramatic loss of habitats, species, ecosystem productivity, loss of biodiversity – shifts in the plant and animal communities composition</a:t>
            </a:r>
          </a:p>
          <a:p>
            <a:pPr eaLnBrk="1" hangingPunct="1"/>
            <a:r>
              <a:rPr lang="en-US" smtClean="0">
                <a:latin typeface="Arial" pitchFamily="34" charset="0"/>
                <a:cs typeface="Arial" pitchFamily="34" charset="0"/>
              </a:rPr>
              <a:t>Reduced floodplain with 70% (80% for all assessed rivers)</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Drave -77%</a:t>
            </a:r>
          </a:p>
          <a:p>
            <a:pPr eaLnBrk="1" hangingPunct="1"/>
            <a:endParaRPr lang="en-US" smtClean="0">
              <a:latin typeface="Arial" pitchFamily="34" charset="0"/>
              <a:cs typeface="Arial" pitchFamily="34" charset="0"/>
            </a:endParaRPr>
          </a:p>
          <a:p>
            <a:pPr eaLnBrk="1" hangingPunct="1"/>
            <a:r>
              <a:rPr lang="en-US" smtClean="0">
                <a:latin typeface="Arial" pitchFamily="34" charset="0"/>
                <a:cs typeface="Arial" pitchFamily="34" charset="0"/>
              </a:rPr>
              <a:t>Baseline: 500.000 ha restoration potential (400.000ha RO) but fulfillment of objectives shifted to 2027; Estimated 65,000 ha across the Danube as for December 2009. Of this, ca 60,000 ha is on the Lower Danube. Projects initiated in RO, BG, UA, HU, AT/SK, DE.</a:t>
            </a:r>
          </a:p>
          <a:p>
            <a:pPr eaLnBrk="1" hangingPunct="1"/>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F8D0525-360D-4271-AE9E-13838DCF0FAF}" type="slidenum">
              <a:rPr lang="en-US"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50179" name="Rectangle 2"/>
          <p:cNvSpPr>
            <a:spLocks noGrp="1" noRot="1" noChangeAspect="1" noTextEdit="1"/>
          </p:cNvSpPr>
          <p:nvPr>
            <p:ph type="sldImg"/>
          </p:nvPr>
        </p:nvSpPr>
        <p:spPr>
          <a:xfrm>
            <a:off x="1141413" y="685800"/>
            <a:ext cx="4575175" cy="3430588"/>
          </a:xfrm>
          <a:ln/>
        </p:spPr>
      </p:sp>
      <p:sp>
        <p:nvSpPr>
          <p:cNvPr id="50180" name="Rectangle 3"/>
          <p:cNvSpPr>
            <a:spLocks noGrp="1"/>
          </p:cNvSpPr>
          <p:nvPr>
            <p:ph type="body" idx="1"/>
          </p:nvPr>
        </p:nvSpPr>
        <p:spPr>
          <a:xfrm>
            <a:off x="685800" y="4341813"/>
            <a:ext cx="5486400" cy="4116387"/>
          </a:xfrm>
          <a:noFill/>
          <a:ln/>
        </p:spPr>
        <p:txBody>
          <a:bodyPr/>
          <a:lstStyle/>
          <a:p>
            <a:r>
              <a:rPr lang="en-US" smtClean="0">
                <a:latin typeface="Arial" pitchFamily="34" charset="0"/>
                <a:cs typeface="Arial" pitchFamily="34" charset="0"/>
              </a:rPr>
              <a:t>The Lower Danube is the last free-flowing section of the river downstream Iron Gates</a:t>
            </a:r>
          </a:p>
          <a:p>
            <a:endParaRPr lang="en-US" smtClean="0">
              <a:latin typeface="Arial" pitchFamily="34" charset="0"/>
              <a:cs typeface="Arial" pitchFamily="34" charset="0"/>
            </a:endParaRPr>
          </a:p>
          <a:p>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CB36F59-0F74-4111-9374-17A989E1F2F3}" type="slidenum">
              <a:rPr lang="en-IE" smtClean="0">
                <a:latin typeface="Arial" pitchFamily="34" charset="0"/>
                <a:cs typeface="Arial" pitchFamily="34" charset="0"/>
              </a:rPr>
              <a:pPr/>
              <a:t>20</a:t>
            </a:fld>
            <a:endParaRPr lang="en-IE" smtClean="0">
              <a:latin typeface="Arial" pitchFamily="34" charset="0"/>
              <a:cs typeface="Arial" pitchFamily="34"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defTabSz="457200"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424655-A66F-457A-9258-AF3BCDA61A51}" type="slidenum">
              <a:rPr lang="en-IE" sz="1200"/>
              <a:pPr algn="r"/>
              <a:t>3</a:t>
            </a:fld>
            <a:endParaRPr lang="en-IE"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defTabSz="457200" eaLnBrk="1" hangingPunct="1"/>
            <a:r>
              <a:rPr lang="en-US" smtClean="0">
                <a:latin typeface="Arial" pitchFamily="34" charset="0"/>
                <a:cs typeface="Arial" pitchFamily="34" charset="0"/>
              </a:rPr>
              <a:t>WWF stands for “World Wide Fund for Nature”. It’s one of the worlds largest conservation organizations. It was conceived in 1961. The central secretariat is located in Switzerland. It’s an independent foundation.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481077-6A0A-4A9A-A6EB-2827DC31C371}" type="slidenum">
              <a:rPr lang="en-IE" sz="1200"/>
              <a:pPr algn="r"/>
              <a:t>4</a:t>
            </a:fld>
            <a:endParaRPr lang="en-IE" sz="120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defTabSz="457200"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6FEF9E-7655-4512-BC44-4C283C73391E}" type="slidenum">
              <a:rPr lang="de-DE" sz="1200"/>
              <a:pPr algn="r"/>
              <a:t>5</a:t>
            </a:fld>
            <a:endParaRPr lang="de-DE" sz="120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de-DE" sz="1000" smtClean="0">
                <a:latin typeface="Arial" pitchFamily="34" charset="0"/>
                <a:cs typeface="Arial" pitchFamily="34" charset="0"/>
              </a:rPr>
              <a:t>WHY?</a:t>
            </a:r>
          </a:p>
          <a:p>
            <a:pPr eaLnBrk="1" hangingPunct="1"/>
            <a:r>
              <a:rPr lang="de-DE" sz="1000" smtClean="0">
                <a:latin typeface="Arial" pitchFamily="34" charset="0"/>
                <a:cs typeface="Arial" pitchFamily="34" charset="0"/>
              </a:rPr>
              <a:t>Species extinct because of excessive fishery, hunting, production of food or medicine.</a:t>
            </a:r>
          </a:p>
          <a:p>
            <a:pPr eaLnBrk="1" hangingPunct="1"/>
            <a:endParaRPr lang="de-DE" sz="1000" smtClean="0">
              <a:latin typeface="Arial" pitchFamily="34" charset="0"/>
              <a:cs typeface="Arial" pitchFamily="34" charset="0"/>
            </a:endParaRPr>
          </a:p>
          <a:p>
            <a:pPr eaLnBrk="1" hangingPunct="1"/>
            <a:r>
              <a:rPr lang="de-DE" sz="1000" smtClean="0">
                <a:latin typeface="Arial" pitchFamily="34" charset="0"/>
                <a:cs typeface="Arial" pitchFamily="34" charset="0"/>
              </a:rPr>
              <a:t>Fotos von links nach rechts:</a:t>
            </a:r>
          </a:p>
          <a:p>
            <a:pPr eaLnBrk="1" hangingPunct="1"/>
            <a:r>
              <a:rPr lang="de-DE" sz="1000" smtClean="0">
                <a:latin typeface="Arial" pitchFamily="34" charset="0"/>
                <a:cs typeface="Arial" pitchFamily="34" charset="0"/>
              </a:rPr>
              <a:t>Zerstörtes Korallenriff – Thunfische am Fischmarkt – Gänse ganz tot – Raubkatzenfell (CITES kann erwähnt werden) </a:t>
            </a:r>
          </a:p>
          <a:p>
            <a:pPr eaLnBrk="1" hangingPunct="1"/>
            <a:endParaRPr lang="de-DE" sz="1000" smtClean="0">
              <a:latin typeface="Arial" pitchFamily="34" charset="0"/>
              <a:cs typeface="Arial" pitchFamily="34" charset="0"/>
            </a:endParaRPr>
          </a:p>
          <a:p>
            <a:pPr eaLnBrk="1" hangingPunct="1"/>
            <a:r>
              <a:rPr lang="de-DE" b="1" u="sng" smtClean="0">
                <a:latin typeface="Arial" pitchFamily="34" charset="0"/>
                <a:cs typeface="Arial" pitchFamily="34" charset="0"/>
              </a:rPr>
              <a:t>Übernutzung</a:t>
            </a:r>
            <a:r>
              <a:rPr lang="de-DE" sz="1000" smtClean="0">
                <a:latin typeface="Arial" pitchFamily="34" charset="0"/>
                <a:cs typeface="Arial" pitchFamily="34" charset="0"/>
              </a:rPr>
              <a:t> </a:t>
            </a:r>
            <a:r>
              <a:rPr lang="de-DE" u="sng" smtClean="0">
                <a:latin typeface="Arial" pitchFamily="34" charset="0"/>
                <a:cs typeface="Arial" pitchFamily="34" charset="0"/>
              </a:rPr>
              <a:t>einer</a:t>
            </a:r>
            <a:r>
              <a:rPr lang="de-DE" sz="1000" smtClean="0">
                <a:latin typeface="Arial" pitchFamily="34" charset="0"/>
                <a:cs typeface="Arial" pitchFamily="34" charset="0"/>
              </a:rPr>
              <a:t> </a:t>
            </a:r>
            <a:r>
              <a:rPr lang="de-DE" b="1" u="sng" smtClean="0">
                <a:latin typeface="Arial" pitchFamily="34" charset="0"/>
                <a:cs typeface="Arial" pitchFamily="34" charset="0"/>
              </a:rPr>
              <a:t>Art</a:t>
            </a:r>
            <a:r>
              <a:rPr lang="de-DE" sz="1000" smtClean="0">
                <a:latin typeface="Arial" pitchFamily="34" charset="0"/>
                <a:cs typeface="Arial" pitchFamily="34" charset="0"/>
              </a:rPr>
              <a:t>, besonders durch Fischerei oder Jagd bzw. durch die Herstellung von Nahrungsmittel, Medikamenten (Heilpflanzen), oder Werkstoffen.</a:t>
            </a:r>
          </a:p>
          <a:p>
            <a:pPr eaLnBrk="1" hangingPunct="1"/>
            <a:endParaRPr lang="de-DE" sz="1000" smtClean="0">
              <a:latin typeface="Arial" pitchFamily="34" charset="0"/>
              <a:cs typeface="Arial" pitchFamily="34" charset="0"/>
            </a:endParaRPr>
          </a:p>
          <a:p>
            <a:pPr eaLnBrk="1" hangingPunct="1"/>
            <a:r>
              <a:rPr lang="de-DE" sz="1000" b="1" smtClean="0">
                <a:latin typeface="Arial" pitchFamily="34" charset="0"/>
                <a:cs typeface="Arial" pitchFamily="34" charset="0"/>
              </a:rPr>
              <a:t>CITES</a:t>
            </a:r>
            <a:r>
              <a:rPr lang="de-DE" sz="1000" smtClean="0">
                <a:latin typeface="Arial" pitchFamily="34" charset="0"/>
                <a:cs typeface="Arial" pitchFamily="34" charset="0"/>
              </a:rPr>
              <a:t> reguliert den internationalen Handel mit über 30.000 Tier- und Pflanzenarten sowie Produkten, die aus diesen hergestellt wurden. Dies dient dem Schutz wild lebender Bestände von gefährdeten Arten. </a:t>
            </a:r>
          </a:p>
          <a:p>
            <a:pPr eaLnBrk="1" hangingPunct="1"/>
            <a:r>
              <a:rPr lang="de-DE" sz="1000" smtClean="0">
                <a:latin typeface="Arial" pitchFamily="34" charset="0"/>
                <a:cs typeface="Arial" pitchFamily="34" charset="0"/>
              </a:rPr>
              <a:t>Ausbreitung durch </a:t>
            </a:r>
            <a:r>
              <a:rPr lang="de-DE" sz="1000" b="1" smtClean="0">
                <a:latin typeface="Arial" pitchFamily="34" charset="0"/>
                <a:cs typeface="Arial" pitchFamily="34" charset="0"/>
              </a:rPr>
              <a:t>invasiver</a:t>
            </a:r>
            <a:r>
              <a:rPr lang="de-DE" sz="1000" smtClean="0">
                <a:latin typeface="Arial" pitchFamily="34" charset="0"/>
                <a:cs typeface="Arial" pitchFamily="34" charset="0"/>
              </a:rPr>
              <a:t> </a:t>
            </a:r>
            <a:r>
              <a:rPr lang="de-DE" sz="1000" b="1" smtClean="0">
                <a:latin typeface="Arial" pitchFamily="34" charset="0"/>
                <a:cs typeface="Arial" pitchFamily="34" charset="0"/>
              </a:rPr>
              <a:t>Arten</a:t>
            </a:r>
            <a:r>
              <a:rPr lang="de-DE" sz="1000" smtClean="0">
                <a:latin typeface="Arial" pitchFamily="34" charset="0"/>
                <a:cs typeface="Arial" pitchFamily="34" charset="0"/>
              </a:rPr>
              <a:t> oder Gene, die oft ohne Absicht von einem Teil der Erde in einen anderen gebracht werden. Besonders betroffen Nordamerika und Australien, da diese jüngere Ökosysteme im Vergleich zu Europa sind. </a:t>
            </a:r>
          </a:p>
          <a:p>
            <a:pPr eaLnBrk="1" hangingPunct="1"/>
            <a:r>
              <a:rPr lang="de-DE" sz="1000" b="1" smtClean="0">
                <a:latin typeface="Arial" pitchFamily="34" charset="0"/>
                <a:cs typeface="Arial" pitchFamily="34" charset="0"/>
              </a:rPr>
              <a:t>IAS</a:t>
            </a:r>
            <a:r>
              <a:rPr lang="de-DE" sz="1000" smtClean="0">
                <a:latin typeface="Arial" pitchFamily="34" charset="0"/>
                <a:cs typeface="Arial" pitchFamily="34" charset="0"/>
              </a:rPr>
              <a:t>: </a:t>
            </a:r>
            <a:r>
              <a:rPr lang="en-US" sz="1000" smtClean="0">
                <a:latin typeface="Arial" pitchFamily="34" charset="0"/>
                <a:cs typeface="Arial" pitchFamily="34" charset="0"/>
              </a:rPr>
              <a:t>Invasive Alien Species</a:t>
            </a:r>
          </a:p>
          <a:p>
            <a:pPr eaLnBrk="1" hangingPunct="1"/>
            <a:r>
              <a:rPr lang="en-US" sz="1000" b="1" smtClean="0">
                <a:latin typeface="Arial" pitchFamily="34" charset="0"/>
                <a:cs typeface="Arial" pitchFamily="34" charset="0"/>
              </a:rPr>
              <a:t>DAISIE</a:t>
            </a:r>
            <a:r>
              <a:rPr lang="en-US" sz="1000" smtClean="0">
                <a:latin typeface="Arial" pitchFamily="34" charset="0"/>
                <a:cs typeface="Arial" pitchFamily="34" charset="0"/>
              </a:rPr>
              <a:t>: Delivering Alien Invasive Species Inventories for Europe</a:t>
            </a:r>
          </a:p>
          <a:p>
            <a:pPr eaLnBrk="1" hangingPunct="1"/>
            <a:r>
              <a:rPr lang="de-DE" sz="1000" u="sng" smtClean="0">
                <a:solidFill>
                  <a:schemeClr val="accent2"/>
                </a:solidFill>
                <a:latin typeface="Arial" pitchFamily="34" charset="0"/>
                <a:cs typeface="Arial" pitchFamily="34" charset="0"/>
              </a:rPr>
              <a:t>www.europe-aliens.org</a:t>
            </a:r>
          </a:p>
          <a:p>
            <a:pPr eaLnBrk="1" hangingPunct="1"/>
            <a:endParaRPr lang="de-DE" sz="100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99BAC6-836A-45D9-AAFB-DB51D16AFDF4}" type="slidenum">
              <a:rPr lang="de-DE" sz="1200"/>
              <a:pPr algn="r"/>
              <a:t>6</a:t>
            </a:fld>
            <a:endParaRPr lang="de-DE" sz="120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de-DE" sz="1000" smtClean="0">
                <a:latin typeface="Arial" pitchFamily="34" charset="0"/>
                <a:cs typeface="Arial" pitchFamily="34" charset="0"/>
              </a:rPr>
              <a:t>Environmental destruction because of the pollution of the environment due to fertilizers, pesticides, industry waste,…</a:t>
            </a:r>
          </a:p>
          <a:p>
            <a:pPr eaLnBrk="1" hangingPunct="1"/>
            <a:r>
              <a:rPr lang="de-DE" sz="1000" smtClean="0">
                <a:latin typeface="Arial" pitchFamily="34" charset="0"/>
                <a:cs typeface="Arial" pitchFamily="34" charset="0"/>
              </a:rPr>
              <a:t>Fotos von links nach rechts:</a:t>
            </a:r>
          </a:p>
          <a:p>
            <a:pPr eaLnBrk="1" hangingPunct="1"/>
            <a:r>
              <a:rPr lang="de-DE" sz="1000" smtClean="0">
                <a:latin typeface="Arial" pitchFamily="34" charset="0"/>
                <a:cs typeface="Arial" pitchFamily="34" charset="0"/>
              </a:rPr>
              <a:t>Überschwemmung, Hochwasser – Industrie Containeranlage – Verkehr – ausgetrocknete Erde</a:t>
            </a:r>
          </a:p>
          <a:p>
            <a:pPr eaLnBrk="1" hangingPunct="1"/>
            <a:endParaRPr lang="de-DE" sz="1000" smtClean="0">
              <a:latin typeface="Arial" pitchFamily="34" charset="0"/>
              <a:cs typeface="Arial" pitchFamily="34" charset="0"/>
            </a:endParaRPr>
          </a:p>
          <a:p>
            <a:pPr eaLnBrk="1" hangingPunct="1"/>
            <a:r>
              <a:rPr lang="de-DE" sz="1000" smtClean="0">
                <a:latin typeface="Arial" pitchFamily="34" charset="0"/>
                <a:cs typeface="Arial" pitchFamily="34" charset="0"/>
              </a:rPr>
              <a:t>Verursacht durch </a:t>
            </a:r>
            <a:r>
              <a:rPr lang="de-DE" b="1" u="sng" smtClean="0">
                <a:latin typeface="Arial" pitchFamily="34" charset="0"/>
                <a:cs typeface="Arial" pitchFamily="34" charset="0"/>
              </a:rPr>
              <a:t>Verschmutzung</a:t>
            </a:r>
          </a:p>
          <a:p>
            <a:pPr eaLnBrk="1" hangingPunct="1">
              <a:buFontTx/>
              <a:buChar char="•"/>
            </a:pPr>
            <a:r>
              <a:rPr lang="de-DE" sz="1000" smtClean="0">
                <a:latin typeface="Arial" pitchFamily="34" charset="0"/>
                <a:cs typeface="Arial" pitchFamily="34" charset="0"/>
              </a:rPr>
              <a:t> Eutrophierung (Anreicherung vom Nährstoffen)</a:t>
            </a:r>
          </a:p>
          <a:p>
            <a:pPr eaLnBrk="1" hangingPunct="1">
              <a:buFontTx/>
              <a:buChar char="•"/>
            </a:pPr>
            <a:r>
              <a:rPr lang="de-DE" sz="1000" smtClean="0">
                <a:latin typeface="Arial" pitchFamily="34" charset="0"/>
                <a:cs typeface="Arial" pitchFamily="34" charset="0"/>
              </a:rPr>
              <a:t> Düngemittel</a:t>
            </a:r>
          </a:p>
          <a:p>
            <a:pPr eaLnBrk="1" hangingPunct="1">
              <a:buFontTx/>
              <a:buChar char="•"/>
            </a:pPr>
            <a:r>
              <a:rPr lang="de-DE" sz="1000" smtClean="0">
                <a:latin typeface="Arial" pitchFamily="34" charset="0"/>
                <a:cs typeface="Arial" pitchFamily="34" charset="0"/>
              </a:rPr>
              <a:t> Pestizide, giftige Chemikalien aus der Land- und Wasserwirtschaft</a:t>
            </a:r>
          </a:p>
          <a:p>
            <a:pPr eaLnBrk="1" hangingPunct="1">
              <a:buFontTx/>
              <a:buChar char="•"/>
            </a:pPr>
            <a:r>
              <a:rPr lang="de-DE" sz="1000" smtClean="0">
                <a:latin typeface="Arial" pitchFamily="34" charset="0"/>
                <a:cs typeface="Arial" pitchFamily="34" charset="0"/>
              </a:rPr>
              <a:t> Industrie- und Bergbauabfälle</a:t>
            </a:r>
          </a:p>
          <a:p>
            <a:pPr eaLnBrk="1" hangingPunct="1">
              <a:buFontTx/>
              <a:buChar char="•"/>
            </a:pPr>
            <a:r>
              <a:rPr lang="de-DE" sz="1000" smtClean="0">
                <a:latin typeface="Arial" pitchFamily="34" charset="0"/>
                <a:cs typeface="Arial" pitchFamily="34" charset="0"/>
              </a:rPr>
              <a:t> saurer Regen</a:t>
            </a:r>
          </a:p>
          <a:p>
            <a:pPr eaLnBrk="1" hangingPunct="1"/>
            <a:endParaRPr lang="de-DE" sz="1000" smtClean="0">
              <a:latin typeface="Arial" pitchFamily="34" charset="0"/>
              <a:cs typeface="Arial" pitchFamily="34" charset="0"/>
            </a:endParaRPr>
          </a:p>
          <a:p>
            <a:pPr eaLnBrk="1" hangingPunct="1"/>
            <a:endParaRPr lang="de-DE" sz="100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3D5FF1-481B-47A9-8F8F-2E320F82CB94}" type="slidenum">
              <a:rPr lang="de-DE" sz="1200"/>
              <a:pPr algn="r"/>
              <a:t>7</a:t>
            </a:fld>
            <a:endParaRPr lang="de-DE" sz="120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de-DE" sz="1000" smtClean="0">
                <a:latin typeface="Arial" pitchFamily="34" charset="0"/>
                <a:cs typeface="Arial" pitchFamily="34" charset="0"/>
              </a:rPr>
              <a:t>Loss of habitat due to loss or transformation of habitats mainly because of agriculture. </a:t>
            </a:r>
          </a:p>
          <a:p>
            <a:pPr eaLnBrk="1" hangingPunct="1"/>
            <a:endParaRPr lang="de-DE" sz="1000" smtClean="0">
              <a:latin typeface="Arial" pitchFamily="34" charset="0"/>
              <a:cs typeface="Arial" pitchFamily="34" charset="0"/>
            </a:endParaRPr>
          </a:p>
          <a:p>
            <a:pPr eaLnBrk="1" hangingPunct="1"/>
            <a:r>
              <a:rPr lang="de-DE" sz="1000" smtClean="0">
                <a:latin typeface="Arial" pitchFamily="34" charset="0"/>
                <a:cs typeface="Arial" pitchFamily="34" charset="0"/>
              </a:rPr>
              <a:t>Fotos von links nach rechts:</a:t>
            </a:r>
          </a:p>
          <a:p>
            <a:pPr eaLnBrk="1" hangingPunct="1"/>
            <a:r>
              <a:rPr lang="de-DE" sz="1000" smtClean="0">
                <a:latin typeface="Arial" pitchFamily="34" charset="0"/>
                <a:cs typeface="Arial" pitchFamily="34" charset="0"/>
              </a:rPr>
              <a:t>Sojaplantage – Walrosse – Brandrodung – Erosion</a:t>
            </a:r>
          </a:p>
          <a:p>
            <a:pPr eaLnBrk="1" hangingPunct="1"/>
            <a:endParaRPr lang="de-DE" sz="1000" smtClean="0">
              <a:latin typeface="Arial" pitchFamily="34" charset="0"/>
              <a:cs typeface="Arial" pitchFamily="34" charset="0"/>
            </a:endParaRPr>
          </a:p>
          <a:p>
            <a:pPr eaLnBrk="1" hangingPunct="1"/>
            <a:r>
              <a:rPr lang="de-DE" b="1" u="sng" smtClean="0">
                <a:latin typeface="Arial" pitchFamily="34" charset="0"/>
                <a:cs typeface="Arial" pitchFamily="34" charset="0"/>
              </a:rPr>
              <a:t>Verlust</a:t>
            </a:r>
            <a:r>
              <a:rPr lang="de-DE" sz="1000" smtClean="0">
                <a:latin typeface="Arial" pitchFamily="34" charset="0"/>
                <a:cs typeface="Arial" pitchFamily="34" charset="0"/>
              </a:rPr>
              <a:t> oder </a:t>
            </a:r>
            <a:r>
              <a:rPr lang="de-DE" b="1" u="sng" smtClean="0">
                <a:latin typeface="Arial" pitchFamily="34" charset="0"/>
                <a:cs typeface="Arial" pitchFamily="34" charset="0"/>
              </a:rPr>
              <a:t>Veränderung</a:t>
            </a:r>
            <a:r>
              <a:rPr lang="de-DE" sz="1000" smtClean="0">
                <a:latin typeface="Arial" pitchFamily="34" charset="0"/>
                <a:cs typeface="Arial" pitchFamily="34" charset="0"/>
              </a:rPr>
              <a:t> von Lebensraum besonders durch </a:t>
            </a:r>
            <a:r>
              <a:rPr lang="de-DE" b="1" u="sng" smtClean="0">
                <a:latin typeface="Arial" pitchFamily="34" charset="0"/>
                <a:cs typeface="Arial" pitchFamily="34" charset="0"/>
              </a:rPr>
              <a:t>Landwirtschaft</a:t>
            </a:r>
          </a:p>
          <a:p>
            <a:pPr eaLnBrk="1" hangingPunct="1">
              <a:buFontTx/>
              <a:buChar char="•"/>
            </a:pPr>
            <a:r>
              <a:rPr lang="de-DE" sz="1000" smtClean="0">
                <a:latin typeface="Arial" pitchFamily="34" charset="0"/>
                <a:cs typeface="Arial" pitchFamily="34" charset="0"/>
              </a:rPr>
              <a:t> Einschlag, Brandrodung von Wälder</a:t>
            </a:r>
          </a:p>
          <a:p>
            <a:pPr eaLnBrk="1" hangingPunct="1">
              <a:buFontTx/>
              <a:buChar char="•"/>
            </a:pPr>
            <a:r>
              <a:rPr lang="de-DE" sz="1000" smtClean="0">
                <a:latin typeface="Arial" pitchFamily="34" charset="0"/>
                <a:cs typeface="Arial" pitchFamily="34" charset="0"/>
              </a:rPr>
              <a:t> Schädigung von Graslandschaften</a:t>
            </a:r>
          </a:p>
          <a:p>
            <a:pPr eaLnBrk="1" hangingPunct="1">
              <a:buFontTx/>
              <a:buChar char="•"/>
            </a:pPr>
            <a:r>
              <a:rPr lang="de-DE" sz="1000" smtClean="0">
                <a:latin typeface="Arial" pitchFamily="34" charset="0"/>
                <a:cs typeface="Arial" pitchFamily="34" charset="0"/>
              </a:rPr>
              <a:t> Regulierung von Flüssen</a:t>
            </a:r>
          </a:p>
          <a:p>
            <a:pPr eaLnBrk="1" hangingPunct="1">
              <a:buFontTx/>
              <a:buChar char="•"/>
            </a:pPr>
            <a:r>
              <a:rPr lang="de-DE" sz="1000" smtClean="0">
                <a:latin typeface="Arial" pitchFamily="34" charset="0"/>
                <a:cs typeface="Arial" pitchFamily="34" charset="0"/>
              </a:rPr>
              <a:t> Zerstörung von Meeresboden (z.B. Schleppnetzfischerei)</a:t>
            </a:r>
          </a:p>
          <a:p>
            <a:pPr eaLnBrk="1" hangingPunct="1"/>
            <a:endParaRPr lang="de-DE" sz="1000" smtClean="0">
              <a:latin typeface="Arial" pitchFamily="34" charset="0"/>
              <a:cs typeface="Arial" pitchFamily="34" charset="0"/>
            </a:endParaRPr>
          </a:p>
          <a:p>
            <a:pPr eaLnBrk="1" hangingPunct="1"/>
            <a:r>
              <a:rPr lang="de-DE" sz="1000" u="sng" smtClean="0">
                <a:latin typeface="Arial" pitchFamily="34" charset="0"/>
                <a:cs typeface="Arial" pitchFamily="34" charset="0"/>
              </a:rPr>
              <a:t>Definition zur ökologischen Nachhaltigkeit</a:t>
            </a:r>
            <a:r>
              <a:rPr lang="de-DE" sz="1000" smtClean="0">
                <a:latin typeface="Arial" pitchFamily="34" charset="0"/>
                <a:cs typeface="Arial" pitchFamily="34" charset="0"/>
              </a:rPr>
              <a:t> (sollte spätestens hier erwähnt werden):</a:t>
            </a:r>
          </a:p>
          <a:p>
            <a:pPr eaLnBrk="1" hangingPunct="1"/>
            <a:r>
              <a:rPr lang="de-DE" b="1" smtClean="0">
                <a:latin typeface="Arial" pitchFamily="34" charset="0"/>
                <a:cs typeface="Arial" pitchFamily="34" charset="0"/>
              </a:rPr>
              <a:t>Ökologische Nachhaltigkeit</a:t>
            </a:r>
            <a:r>
              <a:rPr lang="de-DE" sz="1000" smtClean="0">
                <a:latin typeface="Arial" pitchFamily="34" charset="0"/>
                <a:cs typeface="Arial" pitchFamily="34" charset="0"/>
              </a:rPr>
              <a:t> ist eine Lebensweise, die die natürlichen Lebensgrundlagen nur in dem Maße beansprucht, wie diese sich regenerieren.</a:t>
            </a:r>
          </a:p>
          <a:p>
            <a:pPr eaLnBrk="1" hangingPunct="1"/>
            <a:endParaRPr lang="de-DE" sz="100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AD2BE51-FBDF-4219-A04B-AABE01AE2A90}" type="slidenum">
              <a:rPr lang="de-DE" sz="1200"/>
              <a:pPr algn="r"/>
              <a:t>8</a:t>
            </a:fld>
            <a:endParaRPr lang="de-DE" sz="120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de-DE" sz="1000" smtClean="0">
                <a:latin typeface="Arial" pitchFamily="34" charset="0"/>
                <a:cs typeface="Arial" pitchFamily="34" charset="0"/>
              </a:rPr>
              <a:t>The emission of carbon dioxide, methane and other greenhouse gases causes the climate change.</a:t>
            </a:r>
          </a:p>
          <a:p>
            <a:pPr eaLnBrk="1" hangingPunct="1"/>
            <a:endParaRPr lang="de-DE" sz="1000" smtClean="0">
              <a:latin typeface="Arial" pitchFamily="34" charset="0"/>
              <a:cs typeface="Arial" pitchFamily="34" charset="0"/>
            </a:endParaRPr>
          </a:p>
          <a:p>
            <a:pPr eaLnBrk="1" hangingPunct="1"/>
            <a:r>
              <a:rPr lang="de-DE" sz="1000" smtClean="0">
                <a:latin typeface="Arial" pitchFamily="34" charset="0"/>
                <a:cs typeface="Arial" pitchFamily="34" charset="0"/>
              </a:rPr>
              <a:t>Fotos von links nach rechts:</a:t>
            </a:r>
          </a:p>
          <a:p>
            <a:pPr eaLnBrk="1" hangingPunct="1"/>
            <a:r>
              <a:rPr lang="de-DE" sz="1000" smtClean="0">
                <a:latin typeface="Arial" pitchFamily="34" charset="0"/>
                <a:cs typeface="Arial" pitchFamily="34" charset="0"/>
              </a:rPr>
              <a:t>Industrie – Verkehr – Zerstörtes Haus mit Frau – Hurrikan</a:t>
            </a:r>
          </a:p>
          <a:p>
            <a:pPr eaLnBrk="1" hangingPunct="1"/>
            <a:endParaRPr lang="de-DE" sz="1000" smtClean="0">
              <a:latin typeface="Arial" pitchFamily="34" charset="0"/>
              <a:cs typeface="Arial" pitchFamily="34" charset="0"/>
            </a:endParaRPr>
          </a:p>
          <a:p>
            <a:pPr eaLnBrk="1" hangingPunct="1"/>
            <a:r>
              <a:rPr lang="de-DE" b="1" u="sng" smtClean="0">
                <a:latin typeface="Arial" pitchFamily="34" charset="0"/>
                <a:cs typeface="Arial" pitchFamily="34" charset="0"/>
              </a:rPr>
              <a:t>Bedrohung</a:t>
            </a:r>
            <a:r>
              <a:rPr lang="de-DE" sz="1000" smtClean="0">
                <a:latin typeface="Arial" pitchFamily="34" charset="0"/>
                <a:cs typeface="Arial" pitchFamily="34" charset="0"/>
              </a:rPr>
              <a:t> und </a:t>
            </a:r>
            <a:r>
              <a:rPr lang="de-DE" b="1" u="sng" smtClean="0">
                <a:latin typeface="Arial" pitchFamily="34" charset="0"/>
                <a:cs typeface="Arial" pitchFamily="34" charset="0"/>
              </a:rPr>
              <a:t>Belastung</a:t>
            </a:r>
            <a:r>
              <a:rPr lang="de-DE" sz="1000" smtClean="0">
                <a:latin typeface="Arial" pitchFamily="34" charset="0"/>
                <a:cs typeface="Arial" pitchFamily="34" charset="0"/>
              </a:rPr>
              <a:t> durch die </a:t>
            </a:r>
            <a:r>
              <a:rPr lang="de-DE" b="1" u="sng" smtClean="0">
                <a:latin typeface="Arial" pitchFamily="34" charset="0"/>
                <a:cs typeface="Arial" pitchFamily="34" charset="0"/>
              </a:rPr>
              <a:t>Nachfrage</a:t>
            </a:r>
            <a:r>
              <a:rPr lang="de-DE" sz="1000" smtClean="0">
                <a:latin typeface="Arial" pitchFamily="34" charset="0"/>
                <a:cs typeface="Arial" pitchFamily="34" charset="0"/>
              </a:rPr>
              <a:t> des Menschen nach Nahrungsmittel, Wasser, Energie und Werkstoffe </a:t>
            </a:r>
            <a:r>
              <a:rPr lang="de-DE" sz="1000" smtClean="0">
                <a:latin typeface="Arial" pitchFamily="34" charset="0"/>
                <a:cs typeface="Arial" pitchFamily="34" charset="0"/>
                <a:sym typeface="Wingdings" pitchFamily="2" charset="2"/>
              </a:rPr>
              <a:t> </a:t>
            </a:r>
            <a:r>
              <a:rPr lang="de-DE" b="1" u="sng" smtClean="0">
                <a:latin typeface="Arial" pitchFamily="34" charset="0"/>
                <a:cs typeface="Arial" pitchFamily="34" charset="0"/>
                <a:sym typeface="Wingdings" pitchFamily="2" charset="2"/>
              </a:rPr>
              <a:t>Produktion</a:t>
            </a:r>
            <a:r>
              <a:rPr lang="de-DE" sz="1000" smtClean="0">
                <a:latin typeface="Arial" pitchFamily="34" charset="0"/>
                <a:cs typeface="Arial" pitchFamily="34" charset="0"/>
                <a:sym typeface="Wingdings" pitchFamily="2" charset="2"/>
              </a:rPr>
              <a:t> und </a:t>
            </a:r>
            <a:r>
              <a:rPr lang="de-DE" b="1" u="sng" smtClean="0">
                <a:latin typeface="Arial" pitchFamily="34" charset="0"/>
                <a:cs typeface="Arial" pitchFamily="34" charset="0"/>
                <a:sym typeface="Wingdings" pitchFamily="2" charset="2"/>
              </a:rPr>
              <a:t>Konsum</a:t>
            </a:r>
            <a:r>
              <a:rPr lang="de-DE" sz="1000" smtClean="0">
                <a:latin typeface="Arial" pitchFamily="34" charset="0"/>
                <a:cs typeface="Arial" pitchFamily="34" charset="0"/>
                <a:sym typeface="Wingdings" pitchFamily="2" charset="2"/>
              </a:rPr>
              <a:t> von Agrarerzeugnissen, Fleisch-, Molkereiprodukten, Fisch, Meeresfrüchten, Nutzholz, Papier, Wasser, Energie, Ressourcen für Verkehr und Flächen für Städte und Infrastruktur (Verbrennung fossiler Brennstoffe)</a:t>
            </a:r>
          </a:p>
          <a:p>
            <a:pPr eaLnBrk="1" hangingPunct="1"/>
            <a:endParaRPr lang="de-DE" sz="1000" smtClean="0">
              <a:latin typeface="Arial" pitchFamily="34" charset="0"/>
              <a:cs typeface="Arial" pitchFamily="34" charset="0"/>
              <a:sym typeface="Wingdings" pitchFamily="2" charset="2"/>
            </a:endParaRPr>
          </a:p>
          <a:p>
            <a:pPr eaLnBrk="1" hangingPunct="1"/>
            <a:r>
              <a:rPr lang="de-DE" sz="1000" b="1" smtClean="0">
                <a:latin typeface="Arial" pitchFamily="34" charset="0"/>
                <a:cs typeface="Arial" pitchFamily="34" charset="0"/>
                <a:sym typeface="Wingdings" pitchFamily="2" charset="2"/>
              </a:rPr>
              <a:t>Klimawandel verursacht durch Kohlendioxid, Methan und anderen Treibhausgasen</a:t>
            </a:r>
          </a:p>
          <a:p>
            <a:pPr eaLnBrk="1" hangingPunct="1"/>
            <a:endParaRPr lang="de-DE" sz="1000" smtClean="0">
              <a:latin typeface="Arial" pitchFamily="34" charset="0"/>
              <a:cs typeface="Arial" pitchFamily="34" charset="0"/>
              <a:sym typeface="Wingdings" pitchFamily="2" charset="2"/>
            </a:endParaRPr>
          </a:p>
          <a:p>
            <a:pPr eaLnBrk="1" hangingPunct="1"/>
            <a:endParaRPr lang="de-DE" sz="1000" smtClean="0">
              <a:latin typeface="Arial" pitchFamily="34" charset="0"/>
              <a:cs typeface="Arial" pitchFamily="34" charset="0"/>
            </a:endParaRPr>
          </a:p>
          <a:p>
            <a:pPr eaLnBrk="1" hangingPunct="1"/>
            <a:endParaRPr lang="de-DE" sz="100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D87EFD5-9BD0-495C-9E5E-DB4127708266}" type="slidenum">
              <a:rPr lang="en-IE" sz="1200"/>
              <a:pPr algn="r"/>
              <a:t>9</a:t>
            </a:fld>
            <a:endParaRPr lang="en-IE" sz="12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defTabSz="457200" eaLnBrk="1" hangingPunct="1"/>
            <a:r>
              <a:rPr lang="en-US" smtClean="0">
                <a:latin typeface="Arial" pitchFamily="34" charset="0"/>
                <a:cs typeface="Arial" pitchFamily="34" charset="0"/>
              </a:rPr>
              <a:t>Biodiversity: to ensure that the earth’s web of life stays healthy and vibrant for generations to come. We are strategically focusing on conserving critical places and critical species that are particularly important for the conservation of our earth’s rich biodiversity</a:t>
            </a:r>
          </a:p>
          <a:p>
            <a:pPr defTabSz="457200" eaLnBrk="1" hangingPunct="1"/>
            <a:endParaRPr lang="en-US" smtClean="0">
              <a:latin typeface="Arial" pitchFamily="34" charset="0"/>
              <a:cs typeface="Arial" pitchFamily="34" charset="0"/>
            </a:endParaRPr>
          </a:p>
          <a:p>
            <a:pPr defTabSz="457200" eaLnBrk="1" hangingPunct="1"/>
            <a:r>
              <a:rPr lang="en-US" smtClean="0">
                <a:latin typeface="Arial" pitchFamily="34" charset="0"/>
                <a:cs typeface="Arial" pitchFamily="34" charset="0"/>
              </a:rPr>
              <a:t>Ecological Footprint: to reduce the negative impacts of human activity. We are working to ensure that the natural resources required for life are managed sustainably and equitably.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6CF7C2-4580-4409-9F95-464B07A45CDC}" type="slidenum">
              <a:rPr lang="en-IE" sz="1200"/>
              <a:pPr algn="r"/>
              <a:t>10</a:t>
            </a:fld>
            <a:endParaRPr lang="en-IE" sz="120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defTabSz="457200"/>
            <a:r>
              <a:rPr lang="de-DE" b="1" smtClean="0">
                <a:latin typeface="Arial" pitchFamily="34" charset="0"/>
                <a:cs typeface="Arial" pitchFamily="34" charset="0"/>
              </a:rPr>
              <a:t>Why these places?</a:t>
            </a:r>
          </a:p>
          <a:p>
            <a:pPr defTabSz="457200"/>
            <a:r>
              <a:rPr lang="de-DE" smtClean="0">
                <a:latin typeface="Arial" pitchFamily="34" charset="0"/>
                <a:cs typeface="Arial" pitchFamily="34" charset="0"/>
              </a:rPr>
              <a:t>These regions have been scientifically identified as:</a:t>
            </a:r>
          </a:p>
          <a:p>
            <a:pPr defTabSz="457200"/>
            <a:r>
              <a:rPr lang="de-DE" smtClean="0">
                <a:latin typeface="Arial" pitchFamily="34" charset="0"/>
                <a:cs typeface="Arial" pitchFamily="34" charset="0"/>
              </a:rPr>
              <a:t>being home to irreplaceable and threatened biodiversity, or </a:t>
            </a:r>
          </a:p>
          <a:p>
            <a:pPr defTabSz="457200"/>
            <a:r>
              <a:rPr lang="de-DE" smtClean="0">
                <a:latin typeface="Arial" pitchFamily="34" charset="0"/>
                <a:cs typeface="Arial" pitchFamily="34" charset="0"/>
              </a:rPr>
              <a:t>representing an opportunity to conserve the largest and most intact representative of their ecosystem. </a:t>
            </a:r>
          </a:p>
          <a:p>
            <a:pPr defTabSz="457200"/>
            <a:r>
              <a:rPr lang="de-DE" smtClean="0">
                <a:latin typeface="Arial" pitchFamily="34" charset="0"/>
                <a:cs typeface="Arial" pitchFamily="34" charset="0"/>
              </a:rPr>
              <a:t>We are also working in a number of regional priority areas that are locally important and have a long history of WWF conservation success.</a:t>
            </a:r>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IE"/>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4ED40424-EF20-41FD-A02E-BDDFB6400E54}" type="slidenum">
              <a:rPr lang="en-IE"/>
              <a:pPr>
                <a:defRPr/>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IE"/>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3B509588-06F9-44DA-BB52-4DCD7258178F}" type="slidenum">
              <a:rPr lang="en-IE"/>
              <a:pPr>
                <a:defRPr/>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IE"/>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7BADEB54-F5D2-4864-AE3D-230963C6F311}" type="slidenum">
              <a:rPr lang="en-IE"/>
              <a:pPr>
                <a:defRPr/>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BDB49F33-5E2F-475C-9ED2-DADA919136C1}" type="datetime3">
              <a:rPr lang="en-IE"/>
              <a:pPr>
                <a:defRPr/>
              </a:pPr>
              <a:t>25 September 2012</a:t>
            </a:fld>
            <a:r>
              <a:rPr lang="en-IE"/>
              <a:t> - </a:t>
            </a:r>
            <a:fld id="{D72AEEE1-0C51-46DF-983A-AA95F686B90B}" type="slidenum">
              <a:rPr lang="en-IE"/>
              <a:pPr>
                <a:defRPr/>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45E083CC-213E-4234-8080-E7C7AF0330F3}" type="datetime3">
              <a:rPr lang="en-IE"/>
              <a:pPr>
                <a:defRPr/>
              </a:pPr>
              <a:t>25 September 2012</a:t>
            </a:fld>
            <a:r>
              <a:rPr lang="en-IE"/>
              <a:t> - </a:t>
            </a:r>
            <a:fld id="{D509CC25-AC65-4982-8B2C-E1B55767A09A}" type="slidenum">
              <a:rPr lang="en-IE"/>
              <a:pPr>
                <a:defRPr/>
              </a:pPr>
              <a:t>‹#›</a:t>
            </a:fld>
            <a:endParaRPr lang="en-I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fld id="{7F88A7FD-CDBE-4DD2-9A55-8BD1B9D3712F}" type="datetime3">
              <a:rPr lang="en-IE"/>
              <a:pPr>
                <a:defRPr/>
              </a:pPr>
              <a:t>25 September 2012</a:t>
            </a:fld>
            <a:r>
              <a:rPr lang="en-IE"/>
              <a:t> - </a:t>
            </a:r>
            <a:fld id="{0B77ED7C-93B5-45E6-91CB-2E9549703006}" type="slidenum">
              <a:rPr lang="en-IE"/>
              <a:pPr>
                <a:defRPr/>
              </a:pPr>
              <a:t>‹#›</a:t>
            </a:fld>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3"/>
          <p:cNvSpPr>
            <a:spLocks noGrp="1" noChangeArrowheads="1"/>
          </p:cNvSpPr>
          <p:nvPr>
            <p:ph type="dt" sz="half" idx="10"/>
          </p:nvPr>
        </p:nvSpPr>
        <p:spPr>
          <a:ln/>
        </p:spPr>
        <p:txBody>
          <a:bodyPr/>
          <a:lstStyle>
            <a:lvl1pPr>
              <a:defRPr/>
            </a:lvl1pPr>
          </a:lstStyle>
          <a:p>
            <a:pPr>
              <a:defRPr/>
            </a:pPr>
            <a:fld id="{7DBADFF5-69B2-49F5-83F5-4EBCCE13EAAC}" type="datetime3">
              <a:rPr lang="en-IE"/>
              <a:pPr>
                <a:defRPr/>
              </a:pPr>
              <a:t>25 September 2012</a:t>
            </a:fld>
            <a:r>
              <a:rPr lang="en-IE"/>
              <a:t> - </a:t>
            </a:r>
            <a:fld id="{2A25EBDC-A27A-4ECC-AA09-CA17BE4DD2A8}" type="slidenum">
              <a:rPr lang="en-IE"/>
              <a:pPr>
                <a:defRPr/>
              </a:pPr>
              <a:t>‹#›</a:t>
            </a:fld>
            <a:endParaRPr lang="en-I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3"/>
          <p:cNvSpPr>
            <a:spLocks noGrp="1" noChangeArrowheads="1"/>
          </p:cNvSpPr>
          <p:nvPr>
            <p:ph type="dt" sz="half" idx="10"/>
          </p:nvPr>
        </p:nvSpPr>
        <p:spPr>
          <a:ln/>
        </p:spPr>
        <p:txBody>
          <a:bodyPr/>
          <a:lstStyle>
            <a:lvl1pPr>
              <a:defRPr/>
            </a:lvl1pPr>
          </a:lstStyle>
          <a:p>
            <a:pPr>
              <a:defRPr/>
            </a:pPr>
            <a:fld id="{B029A686-3086-46BE-AD34-6F113C1CEDB3}" type="datetime3">
              <a:rPr lang="en-IE"/>
              <a:pPr>
                <a:defRPr/>
              </a:pPr>
              <a:t>25 September 2012</a:t>
            </a:fld>
            <a:r>
              <a:rPr lang="en-IE"/>
              <a:t> - </a:t>
            </a:r>
            <a:fld id="{D11766E1-82D5-4829-9F75-D65B26334442}" type="slidenum">
              <a:rPr lang="en-IE"/>
              <a:pPr>
                <a:defRPr/>
              </a:pPr>
              <a:t>‹#›</a:t>
            </a:fld>
            <a:endParaRPr lang="en-I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23"/>
          <p:cNvSpPr>
            <a:spLocks noGrp="1" noChangeArrowheads="1"/>
          </p:cNvSpPr>
          <p:nvPr>
            <p:ph type="dt" sz="half" idx="10"/>
          </p:nvPr>
        </p:nvSpPr>
        <p:spPr>
          <a:ln/>
        </p:spPr>
        <p:txBody>
          <a:bodyPr/>
          <a:lstStyle>
            <a:lvl1pPr>
              <a:defRPr/>
            </a:lvl1pPr>
          </a:lstStyle>
          <a:p>
            <a:pPr>
              <a:defRPr/>
            </a:pPr>
            <a:fld id="{5A2B47A9-05C1-4676-A67E-0EB13C36BF28}" type="datetime3">
              <a:rPr lang="en-IE"/>
              <a:pPr>
                <a:defRPr/>
              </a:pPr>
              <a:t>25 September 2012</a:t>
            </a:fld>
            <a:r>
              <a:rPr lang="en-IE"/>
              <a:t> - </a:t>
            </a:r>
            <a:fld id="{881F5262-2A89-44DB-AA9A-7702B9D2DED4}" type="slidenum">
              <a:rPr lang="en-IE"/>
              <a:pPr>
                <a:defRPr/>
              </a:pPr>
              <a:t>‹#›</a:t>
            </a:fld>
            <a:endParaRPr lang="en-I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31DB01E7-BBDC-4849-A14D-8ED3D1F58277}" type="datetime3">
              <a:rPr lang="en-IE"/>
              <a:pPr>
                <a:defRPr/>
              </a:pPr>
              <a:t>25 September 2012</a:t>
            </a:fld>
            <a:r>
              <a:rPr lang="en-IE"/>
              <a:t> - </a:t>
            </a:r>
            <a:fld id="{750BCA22-2A27-475C-8B63-731C5169769B}" type="slidenum">
              <a:rPr lang="en-IE"/>
              <a:pPr>
                <a:defRPr/>
              </a:pPr>
              <a:t>‹#›</a:t>
            </a:fld>
            <a:endParaRPr lang="en-I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E2980E1B-D0E2-4D46-A321-E2F22F6307BE}" type="datetime3">
              <a:rPr lang="en-IE"/>
              <a:pPr>
                <a:defRPr/>
              </a:pPr>
              <a:t>25 September 2012</a:t>
            </a:fld>
            <a:r>
              <a:rPr lang="en-IE"/>
              <a:t> - </a:t>
            </a:r>
            <a:fld id="{2EE2F9A7-B4D4-490C-A562-8B90EFEA229E}" type="slidenum">
              <a:rPr lang="en-IE"/>
              <a:pPr>
                <a:defRPr/>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4"/>
          <p:cNvSpPr>
            <a:spLocks noGrp="1" noChangeArrowheads="1"/>
          </p:cNvSpPr>
          <p:nvPr>
            <p:ph type="dt" sz="half" idx="10"/>
          </p:nvPr>
        </p:nvSpPr>
        <p:spPr>
          <a:ln/>
        </p:spPr>
        <p:txBody>
          <a:bodyPr/>
          <a:lstStyle>
            <a:lvl1pPr>
              <a:defRPr/>
            </a:lvl1pPr>
          </a:lstStyle>
          <a:p>
            <a:pPr>
              <a:defRPr/>
            </a:pPr>
            <a:endParaRPr lang="en-IE"/>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A70D055E-353A-48F9-A69E-78433664787A}" type="slidenum">
              <a:rPr lang="en-IE"/>
              <a:pPr>
                <a:defRPr/>
              </a:pPr>
              <a:t>‹#›</a:t>
            </a:fld>
            <a:endParaRPr lang="en-I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7E216E36-7137-43EE-B4D0-87CAF70FE964}" type="datetime3">
              <a:rPr lang="en-IE"/>
              <a:pPr>
                <a:defRPr/>
              </a:pPr>
              <a:t>25 September 2012</a:t>
            </a:fld>
            <a:r>
              <a:rPr lang="en-IE"/>
              <a:t> - </a:t>
            </a:r>
            <a:fld id="{9F752079-F44C-4412-95AF-F631BD09FA40}" type="slidenum">
              <a:rPr lang="en-IE"/>
              <a:pPr>
                <a:defRPr/>
              </a:pPr>
              <a:t>‹#›</a:t>
            </a:fld>
            <a:endParaRPr lang="en-I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524CD7F4-F50B-4A0F-8A8B-2700DC0DFB11}" type="datetime3">
              <a:rPr lang="en-IE"/>
              <a:pPr>
                <a:defRPr/>
              </a:pPr>
              <a:t>25 September 2012</a:t>
            </a:fld>
            <a:r>
              <a:rPr lang="en-IE"/>
              <a:t> - </a:t>
            </a:r>
            <a:fld id="{C03BA32F-B1E9-4E29-8430-E11750F86172}" type="slidenum">
              <a:rPr lang="en-IE"/>
              <a:pPr>
                <a:defRPr/>
              </a:pPr>
              <a:t>‹#›</a:t>
            </a:fld>
            <a:endParaRPr lang="en-I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3"/>
          <p:cNvSpPr>
            <a:spLocks noGrp="1" noChangeArrowheads="1"/>
          </p:cNvSpPr>
          <p:nvPr>
            <p:ph type="dt" sz="half" idx="10"/>
          </p:nvPr>
        </p:nvSpPr>
        <p:spPr>
          <a:ln/>
        </p:spPr>
        <p:txBody>
          <a:bodyPr/>
          <a:lstStyle>
            <a:lvl1pPr>
              <a:defRPr/>
            </a:lvl1pPr>
          </a:lstStyle>
          <a:p>
            <a:pPr>
              <a:defRPr/>
            </a:pPr>
            <a:fld id="{4F2FCC19-9C4E-47DD-8272-91540A0B4F6F}" type="datetime3">
              <a:rPr lang="en-IE"/>
              <a:pPr>
                <a:defRPr/>
              </a:pPr>
              <a:t>25 September 2012</a:t>
            </a:fld>
            <a:r>
              <a:rPr lang="en-IE"/>
              <a:t> - </a:t>
            </a:r>
            <a:fld id="{766FA388-E08E-4D6A-95A6-50344E06C439}" type="slidenum">
              <a:rPr lang="en-IE"/>
              <a:pPr>
                <a:defRPr/>
              </a:pPr>
              <a:t>‹#›</a:t>
            </a:fld>
            <a:endParaRPr lang="en-I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CFB72210-94BB-4E47-82FE-4F2FE907D985}" type="datetime3">
              <a:rPr lang="en-IE"/>
              <a:pPr>
                <a:defRPr/>
              </a:pPr>
              <a:t>25 September 2012</a:t>
            </a:fld>
            <a:r>
              <a:rPr lang="en-IE"/>
              <a:t> - </a:t>
            </a:r>
            <a:fld id="{2C47013F-AC14-4CB4-B935-BA00D9EC38A1}" type="slidenum">
              <a:rPr lang="en-IE"/>
              <a:pPr>
                <a:defRPr/>
              </a:pPr>
              <a:t>‹#›</a:t>
            </a:fld>
            <a:endParaRPr lang="en-I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3CAACC29-04E4-4FF7-8B20-D8050A13D662}" type="datetime3">
              <a:rPr lang="en-IE"/>
              <a:pPr>
                <a:defRPr/>
              </a:pPr>
              <a:t>25 September 2012</a:t>
            </a:fld>
            <a:r>
              <a:rPr lang="en-IE"/>
              <a:t> - </a:t>
            </a:r>
            <a:fld id="{6EA6F56C-24F9-422E-9E05-DE48D19AFB14}" type="slidenum">
              <a:rPr lang="en-IE"/>
              <a:pPr>
                <a:defRPr/>
              </a:pPr>
              <a:t>‹#›</a:t>
            </a:fld>
            <a:endParaRPr lang="en-I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fld id="{6881DD77-B7B4-40CE-ABDC-BD808F6CBFD1}" type="datetime3">
              <a:rPr lang="en-IE"/>
              <a:pPr>
                <a:defRPr/>
              </a:pPr>
              <a:t>25 September 2012</a:t>
            </a:fld>
            <a:r>
              <a:rPr lang="en-IE"/>
              <a:t> - </a:t>
            </a:r>
            <a:fld id="{DC2E22E6-B613-4880-88B2-30127524DD0F}" type="slidenum">
              <a:rPr lang="en-IE"/>
              <a:pPr>
                <a:defRPr/>
              </a:pPr>
              <a:t>‹#›</a:t>
            </a:fld>
            <a:endParaRPr lang="en-I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6"/>
          <p:cNvSpPr>
            <a:spLocks noGrp="1" noChangeArrowheads="1"/>
          </p:cNvSpPr>
          <p:nvPr>
            <p:ph type="dt" sz="half" idx="10"/>
          </p:nvPr>
        </p:nvSpPr>
        <p:spPr>
          <a:ln/>
        </p:spPr>
        <p:txBody>
          <a:bodyPr/>
          <a:lstStyle>
            <a:lvl1pPr>
              <a:defRPr/>
            </a:lvl1pPr>
          </a:lstStyle>
          <a:p>
            <a:pPr>
              <a:defRPr/>
            </a:pPr>
            <a:fld id="{D0566FCE-9B2F-4F5E-A30A-6F5F50685BBD}" type="datetime3">
              <a:rPr lang="en-IE"/>
              <a:pPr>
                <a:defRPr/>
              </a:pPr>
              <a:t>25 September 2012</a:t>
            </a:fld>
            <a:r>
              <a:rPr lang="en-IE"/>
              <a:t> - </a:t>
            </a:r>
            <a:fld id="{DF5A2D86-4F52-4E85-A93E-67179BB6B2F3}" type="slidenum">
              <a:rPr lang="en-IE"/>
              <a:pPr>
                <a:defRPr/>
              </a:pPr>
              <a:t>‹#›</a:t>
            </a:fld>
            <a:endParaRPr lang="en-I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6"/>
          <p:cNvSpPr>
            <a:spLocks noGrp="1" noChangeArrowheads="1"/>
          </p:cNvSpPr>
          <p:nvPr>
            <p:ph type="dt" sz="half" idx="10"/>
          </p:nvPr>
        </p:nvSpPr>
        <p:spPr>
          <a:ln/>
        </p:spPr>
        <p:txBody>
          <a:bodyPr/>
          <a:lstStyle>
            <a:lvl1pPr>
              <a:defRPr/>
            </a:lvl1pPr>
          </a:lstStyle>
          <a:p>
            <a:pPr>
              <a:defRPr/>
            </a:pPr>
            <a:fld id="{89F18D82-9C99-4F54-88E0-57ADFAD140CB}" type="datetime3">
              <a:rPr lang="en-IE"/>
              <a:pPr>
                <a:defRPr/>
              </a:pPr>
              <a:t>25 September 2012</a:t>
            </a:fld>
            <a:r>
              <a:rPr lang="en-IE"/>
              <a:t> - </a:t>
            </a:r>
            <a:fld id="{D757AB2C-5E5A-466D-AEF8-1E493D5E085B}" type="slidenum">
              <a:rPr lang="en-IE"/>
              <a:pPr>
                <a:defRPr/>
              </a:pPr>
              <a:t>‹#›</a:t>
            </a:fld>
            <a:endParaRPr lang="en-I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26"/>
          <p:cNvSpPr>
            <a:spLocks noGrp="1" noChangeArrowheads="1"/>
          </p:cNvSpPr>
          <p:nvPr>
            <p:ph type="dt" sz="half" idx="10"/>
          </p:nvPr>
        </p:nvSpPr>
        <p:spPr>
          <a:ln/>
        </p:spPr>
        <p:txBody>
          <a:bodyPr/>
          <a:lstStyle>
            <a:lvl1pPr>
              <a:defRPr/>
            </a:lvl1pPr>
          </a:lstStyle>
          <a:p>
            <a:pPr>
              <a:defRPr/>
            </a:pPr>
            <a:fld id="{E5E48DC9-0F87-475A-A8E4-3192EED63B41}" type="datetime3">
              <a:rPr lang="en-IE"/>
              <a:pPr>
                <a:defRPr/>
              </a:pPr>
              <a:t>25 September 2012</a:t>
            </a:fld>
            <a:r>
              <a:rPr lang="en-IE"/>
              <a:t> - </a:t>
            </a:r>
            <a:fld id="{BA758D7D-CA9B-4B42-9F8F-E6CC587A54BC}" type="slidenum">
              <a:rPr lang="en-IE"/>
              <a:pPr>
                <a:defRPr/>
              </a:pPr>
              <a:t>‹#›</a:t>
            </a:fld>
            <a:endParaRPr lang="en-I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fld id="{66657956-A8C4-4BE0-9EEC-7D55252FAB3C}" type="datetime3">
              <a:rPr lang="en-IE"/>
              <a:pPr>
                <a:defRPr/>
              </a:pPr>
              <a:t>25 September 2012</a:t>
            </a:fld>
            <a:r>
              <a:rPr lang="en-IE"/>
              <a:t> - </a:t>
            </a:r>
            <a:fld id="{00F26788-EBDB-4565-A1FC-F4C349600B56}" type="slidenum">
              <a:rPr lang="en-IE"/>
              <a:pPr>
                <a:defRPr/>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IE"/>
          </a:p>
        </p:txBody>
      </p:sp>
      <p:sp>
        <p:nvSpPr>
          <p:cNvPr id="5" name="Rectangle 5"/>
          <p:cNvSpPr>
            <a:spLocks noGrp="1" noChangeArrowheads="1"/>
          </p:cNvSpPr>
          <p:nvPr>
            <p:ph type="ftr" sz="quarter" idx="11"/>
          </p:nvPr>
        </p:nvSpPr>
        <p:spPr>
          <a:ln/>
        </p:spPr>
        <p:txBody>
          <a:bodyPr/>
          <a:lstStyle>
            <a:lvl1pPr>
              <a:defRPr/>
            </a:lvl1pPr>
          </a:lstStyle>
          <a:p>
            <a:pPr>
              <a:defRPr/>
            </a:pPr>
            <a:endParaRPr lang="en-IE"/>
          </a:p>
        </p:txBody>
      </p:sp>
      <p:sp>
        <p:nvSpPr>
          <p:cNvPr id="6" name="Rectangle 6"/>
          <p:cNvSpPr>
            <a:spLocks noGrp="1" noChangeArrowheads="1"/>
          </p:cNvSpPr>
          <p:nvPr>
            <p:ph type="sldNum" sz="quarter" idx="12"/>
          </p:nvPr>
        </p:nvSpPr>
        <p:spPr>
          <a:ln/>
        </p:spPr>
        <p:txBody>
          <a:bodyPr/>
          <a:lstStyle>
            <a:lvl1pPr>
              <a:defRPr/>
            </a:lvl1pPr>
          </a:lstStyle>
          <a:p>
            <a:pPr>
              <a:defRPr/>
            </a:pPr>
            <a:fld id="{A020CF05-F33B-40A0-8DB7-43DB62965002}" type="slidenum">
              <a:rPr lang="en-IE"/>
              <a:pPr>
                <a:defRPr/>
              </a:pPr>
              <a:t>‹#›</a:t>
            </a:fld>
            <a:endParaRPr lang="en-I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4A83230F-51F8-49AD-825C-B8EB6F2C8AC8}" type="datetime3">
              <a:rPr lang="en-IE"/>
              <a:pPr>
                <a:defRPr/>
              </a:pPr>
              <a:t>25 September 2012</a:t>
            </a:fld>
            <a:r>
              <a:rPr lang="en-IE"/>
              <a:t> - </a:t>
            </a:r>
            <a:fld id="{2C0DB6F0-35DC-479E-8202-0825615D769D}" type="slidenum">
              <a:rPr lang="en-IE"/>
              <a:pPr>
                <a:defRPr/>
              </a:pPr>
              <a:t>‹#›</a:t>
            </a:fld>
            <a:endParaRPr lang="en-I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B95427B2-0965-4EE8-9E2A-A0BF50E95AAE}" type="datetime3">
              <a:rPr lang="en-IE"/>
              <a:pPr>
                <a:defRPr/>
              </a:pPr>
              <a:t>25 September 2012</a:t>
            </a:fld>
            <a:r>
              <a:rPr lang="en-IE"/>
              <a:t> - </a:t>
            </a:r>
            <a:fld id="{8D201522-432A-4019-BEB5-67221F22CDB9}" type="slidenum">
              <a:rPr lang="en-IE"/>
              <a:pPr>
                <a:defRPr/>
              </a:pPr>
              <a:t>‹#›</a:t>
            </a:fld>
            <a:endParaRPr lang="en-I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9607504E-D4E0-439A-B883-606F46C483DD}" type="datetime3">
              <a:rPr lang="en-IE"/>
              <a:pPr>
                <a:defRPr/>
              </a:pPr>
              <a:t>25 September 2012</a:t>
            </a:fld>
            <a:r>
              <a:rPr lang="en-IE"/>
              <a:t> - </a:t>
            </a:r>
            <a:fld id="{773EDFFC-28AC-4FDA-A888-0BBCD1EFBBF6}" type="slidenum">
              <a:rPr lang="en-IE"/>
              <a:pPr>
                <a:defRPr/>
              </a:pPr>
              <a:t>‹#›</a:t>
            </a:fld>
            <a:endParaRPr lang="en-I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6"/>
          <p:cNvSpPr>
            <a:spLocks noGrp="1" noChangeArrowheads="1"/>
          </p:cNvSpPr>
          <p:nvPr>
            <p:ph type="dt" sz="half" idx="10"/>
          </p:nvPr>
        </p:nvSpPr>
        <p:spPr>
          <a:ln/>
        </p:spPr>
        <p:txBody>
          <a:bodyPr/>
          <a:lstStyle>
            <a:lvl1pPr>
              <a:defRPr/>
            </a:lvl1pPr>
          </a:lstStyle>
          <a:p>
            <a:pPr>
              <a:defRPr/>
            </a:pPr>
            <a:fld id="{C61F4C4F-AEF3-4106-B56C-B02BC8C4213E}" type="datetime3">
              <a:rPr lang="en-IE"/>
              <a:pPr>
                <a:defRPr/>
              </a:pPr>
              <a:t>25 September 2012</a:t>
            </a:fld>
            <a:r>
              <a:rPr lang="en-IE"/>
              <a:t> - </a:t>
            </a:r>
            <a:fld id="{7195F072-E08D-4964-9A48-BA31EF3CA708}" type="slidenum">
              <a:rPr lang="en-IE"/>
              <a:pPr>
                <a:defRPr/>
              </a:pPr>
              <a:t>‹#›</a:t>
            </a:fld>
            <a:endParaRPr lang="en-I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F395CFEC-4701-48C4-898F-663E440DE2B5}" type="datetime3">
              <a:rPr lang="en-IE"/>
              <a:pPr>
                <a:defRPr/>
              </a:pPr>
              <a:t>25 September 2012</a:t>
            </a:fld>
            <a:r>
              <a:rPr lang="en-IE"/>
              <a:t> - </a:t>
            </a:r>
            <a:fld id="{2B5EA362-AACA-4454-8543-4B5E23F406EC}" type="slidenum">
              <a:rPr lang="en-IE"/>
              <a:pPr>
                <a:defRPr/>
              </a:pPr>
              <a:t>‹#›</a:t>
            </a:fld>
            <a:endParaRPr lang="en-I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A9275541-86A8-4326-9970-430C156A81BF}" type="datetime3">
              <a:rPr lang="en-IE"/>
              <a:pPr>
                <a:defRPr/>
              </a:pPr>
              <a:t>25 September 2012</a:t>
            </a:fld>
            <a:r>
              <a:rPr lang="en-IE"/>
              <a:t> - </a:t>
            </a:r>
            <a:fld id="{AE5833A6-AE41-4255-B513-6F3C7C736069}" type="slidenum">
              <a:rPr lang="en-IE"/>
              <a:pPr>
                <a:defRPr/>
              </a:pPr>
              <a:t>‹#›</a:t>
            </a:fld>
            <a:endParaRPr lang="en-I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C6D8CEAE-A3D9-49A5-A924-674DF4B7708C}" type="datetime3">
              <a:rPr lang="en-IE"/>
              <a:pPr>
                <a:defRPr/>
              </a:pPr>
              <a:t>25 September 2012</a:t>
            </a:fld>
            <a:r>
              <a:rPr lang="en-IE"/>
              <a:t> - </a:t>
            </a:r>
            <a:fld id="{96C69D0C-3743-4E92-A3F4-6CD8BA19DF62}" type="slidenum">
              <a:rPr lang="en-IE"/>
              <a:pPr>
                <a:defRPr/>
              </a:pPr>
              <a:t>‹#›</a:t>
            </a:fld>
            <a:endParaRPr lang="en-I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9"/>
          <p:cNvSpPr>
            <a:spLocks noGrp="1" noChangeArrowheads="1"/>
          </p:cNvSpPr>
          <p:nvPr>
            <p:ph type="dt" sz="half" idx="10"/>
          </p:nvPr>
        </p:nvSpPr>
        <p:spPr>
          <a:ln/>
        </p:spPr>
        <p:txBody>
          <a:bodyPr/>
          <a:lstStyle>
            <a:lvl1pPr>
              <a:defRPr/>
            </a:lvl1pPr>
          </a:lstStyle>
          <a:p>
            <a:pPr>
              <a:defRPr/>
            </a:pPr>
            <a:fld id="{7FCB64D4-E0DE-4D6E-9E79-BE87F7012B98}" type="datetime3">
              <a:rPr lang="en-IE"/>
              <a:pPr>
                <a:defRPr/>
              </a:pPr>
              <a:t>25 September 2012</a:t>
            </a:fld>
            <a:r>
              <a:rPr lang="en-IE"/>
              <a:t> - </a:t>
            </a:r>
            <a:fld id="{9E403303-BCBD-4E59-9788-2A4261D9A3A3}" type="slidenum">
              <a:rPr lang="en-IE"/>
              <a:pPr>
                <a:defRPr/>
              </a:pPr>
              <a:t>‹#›</a:t>
            </a:fld>
            <a:endParaRPr lang="en-I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9"/>
          <p:cNvSpPr>
            <a:spLocks noGrp="1" noChangeArrowheads="1"/>
          </p:cNvSpPr>
          <p:nvPr>
            <p:ph type="dt" sz="half" idx="10"/>
          </p:nvPr>
        </p:nvSpPr>
        <p:spPr>
          <a:ln/>
        </p:spPr>
        <p:txBody>
          <a:bodyPr/>
          <a:lstStyle>
            <a:lvl1pPr>
              <a:defRPr/>
            </a:lvl1pPr>
          </a:lstStyle>
          <a:p>
            <a:pPr>
              <a:defRPr/>
            </a:pPr>
            <a:fld id="{E75FC1EB-9044-4051-9173-9F11BCDF3979}" type="datetime3">
              <a:rPr lang="en-IE"/>
              <a:pPr>
                <a:defRPr/>
              </a:pPr>
              <a:t>25 September 2012</a:t>
            </a:fld>
            <a:r>
              <a:rPr lang="en-IE"/>
              <a:t> - </a:t>
            </a:r>
            <a:fld id="{83E7F61E-B3DE-45A8-83E8-A3B44B6AD81E}" type="slidenum">
              <a:rPr lang="en-IE"/>
              <a:pPr>
                <a:defRPr/>
              </a:pPr>
              <a:t>‹#›</a:t>
            </a:fld>
            <a:endParaRPr lang="en-I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9"/>
          <p:cNvSpPr>
            <a:spLocks noGrp="1" noChangeArrowheads="1"/>
          </p:cNvSpPr>
          <p:nvPr>
            <p:ph type="dt" sz="half" idx="10"/>
          </p:nvPr>
        </p:nvSpPr>
        <p:spPr>
          <a:ln/>
        </p:spPr>
        <p:txBody>
          <a:bodyPr/>
          <a:lstStyle>
            <a:lvl1pPr>
              <a:defRPr/>
            </a:lvl1pPr>
          </a:lstStyle>
          <a:p>
            <a:pPr>
              <a:defRPr/>
            </a:pPr>
            <a:fld id="{49F97754-BD5E-4664-9B60-22471B528E9D}" type="datetime3">
              <a:rPr lang="en-IE"/>
              <a:pPr>
                <a:defRPr/>
              </a:pPr>
              <a:t>25 September 2012</a:t>
            </a:fld>
            <a:r>
              <a:rPr lang="en-IE"/>
              <a:t> - </a:t>
            </a:r>
            <a:fld id="{776D4467-6E01-4379-9B17-B85B970C5444}" type="slidenum">
              <a:rPr lang="en-IE"/>
              <a:pPr>
                <a:defRPr/>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IE"/>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03DDD423-E5E7-4EBF-A668-87C4722D7015}" type="slidenum">
              <a:rPr lang="en-IE"/>
              <a:pPr>
                <a:defRPr/>
              </a:pPr>
              <a:t>‹#›</a:t>
            </a:fld>
            <a:endParaRPr lang="en-I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F6678300-DD36-4BA7-9CB1-74BC527D4B2E}" type="datetime3">
              <a:rPr lang="en-IE"/>
              <a:pPr>
                <a:defRPr/>
              </a:pPr>
              <a:t>25 September 2012</a:t>
            </a:fld>
            <a:r>
              <a:rPr lang="en-IE"/>
              <a:t> - </a:t>
            </a:r>
            <a:fld id="{59FCD196-4BB7-4F91-A2F2-31DD8A4B3E85}" type="slidenum">
              <a:rPr lang="en-IE"/>
              <a:pPr>
                <a:defRPr/>
              </a:pPr>
              <a:t>‹#›</a:t>
            </a:fld>
            <a:endParaRPr lang="en-I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896A4380-29CA-4DBB-B9E1-83EE8863BB79}" type="datetime3">
              <a:rPr lang="en-IE"/>
              <a:pPr>
                <a:defRPr/>
              </a:pPr>
              <a:t>25 September 2012</a:t>
            </a:fld>
            <a:r>
              <a:rPr lang="en-IE"/>
              <a:t> - </a:t>
            </a:r>
            <a:fld id="{B83E5A0B-8CE1-442D-A63E-ACBCF79F146E}" type="slidenum">
              <a:rPr lang="en-IE"/>
              <a:pPr>
                <a:defRPr/>
              </a:pPr>
              <a:t>‹#›</a:t>
            </a:fld>
            <a:endParaRPr lang="en-I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FD207F3F-6FF6-4CCD-8431-8A1B12DB6990}" type="datetime3">
              <a:rPr lang="en-IE"/>
              <a:pPr>
                <a:defRPr/>
              </a:pPr>
              <a:t>25 September 2012</a:t>
            </a:fld>
            <a:r>
              <a:rPr lang="en-IE"/>
              <a:t> - </a:t>
            </a:r>
            <a:fld id="{CF81C8C3-E142-45B4-8F7A-882A836226A2}" type="slidenum">
              <a:rPr lang="en-IE"/>
              <a:pPr>
                <a:defRPr/>
              </a:pPr>
              <a:t>‹#›</a:t>
            </a:fld>
            <a:endParaRPr lang="en-I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146CADF0-63E9-46B2-AE6D-4A6A829AAE15}" type="datetime3">
              <a:rPr lang="en-IE"/>
              <a:pPr>
                <a:defRPr/>
              </a:pPr>
              <a:t>25 September 2012</a:t>
            </a:fld>
            <a:r>
              <a:rPr lang="en-IE"/>
              <a:t> - </a:t>
            </a:r>
            <a:fld id="{064586E7-96AE-44F6-8B83-BC4C693369E3}" type="slidenum">
              <a:rPr lang="en-IE"/>
              <a:pPr>
                <a:defRPr/>
              </a:pPr>
              <a:t>‹#›</a:t>
            </a:fld>
            <a:endParaRPr lang="en-I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9"/>
          <p:cNvSpPr>
            <a:spLocks noGrp="1" noChangeArrowheads="1"/>
          </p:cNvSpPr>
          <p:nvPr>
            <p:ph type="dt" sz="half" idx="10"/>
          </p:nvPr>
        </p:nvSpPr>
        <p:spPr>
          <a:ln/>
        </p:spPr>
        <p:txBody>
          <a:bodyPr/>
          <a:lstStyle>
            <a:lvl1pPr>
              <a:defRPr/>
            </a:lvl1pPr>
          </a:lstStyle>
          <a:p>
            <a:pPr>
              <a:defRPr/>
            </a:pPr>
            <a:fld id="{81DFA405-BC37-4C40-9CC9-6D82DCDCBCC3}" type="datetime3">
              <a:rPr lang="en-IE"/>
              <a:pPr>
                <a:defRPr/>
              </a:pPr>
              <a:t>25 September 2012</a:t>
            </a:fld>
            <a:r>
              <a:rPr lang="en-IE"/>
              <a:t> - </a:t>
            </a:r>
            <a:fld id="{3948AA56-5869-4311-870F-2134F404A416}" type="slidenum">
              <a:rPr lang="en-IE"/>
              <a:pPr>
                <a:defRPr/>
              </a:pPr>
              <a:t>‹#›</a:t>
            </a:fld>
            <a:endParaRPr lang="en-I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cSld name="3_Titelfoli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w="9525">
            <a:noFill/>
            <a:miter lim="800000"/>
            <a:headEnd/>
            <a:tailEnd/>
          </a:ln>
        </p:spPr>
        <p:txBody>
          <a:bodyPr anchor="ctr"/>
          <a:lstStyle/>
          <a:p>
            <a:pPr algn="ctr">
              <a:defRPr/>
            </a:pPr>
            <a:endParaRPr lang="de-DE" sz="4400">
              <a:solidFill>
                <a:schemeClr val="tx2"/>
              </a:solidFill>
            </a:endParaRPr>
          </a:p>
        </p:txBody>
      </p:sp>
      <p:sp>
        <p:nvSpPr>
          <p:cNvPr id="3" name="Rectangle 3"/>
          <p:cNvSpPr>
            <a:spLocks noGrp="1"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Tx/>
              <a:buChar char="•"/>
              <a:defRPr/>
            </a:pPr>
            <a:endParaRPr lang="de-DE" sz="32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Textplatzhalter 2"/>
          <p:cNvSpPr>
            <a:spLocks noGrp="1"/>
          </p:cNvSpPr>
          <p:nvPr>
            <p:ph type="body" sz="half" idx="1"/>
          </p:nvPr>
        </p:nvSpPr>
        <p:spPr>
          <a:xfrm>
            <a:off x="457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9"/>
          <p:cNvSpPr>
            <a:spLocks noGrp="1" noChangeArrowheads="1"/>
          </p:cNvSpPr>
          <p:nvPr>
            <p:ph type="dt" sz="half" idx="10"/>
          </p:nvPr>
        </p:nvSpPr>
        <p:spPr>
          <a:ln/>
        </p:spPr>
        <p:txBody>
          <a:bodyPr/>
          <a:lstStyle>
            <a:lvl1pPr>
              <a:defRPr/>
            </a:lvl1pPr>
          </a:lstStyle>
          <a:p>
            <a:pPr>
              <a:defRPr/>
            </a:pPr>
            <a:fld id="{D3FE1A17-1D73-49A5-BB6C-F53FD982B2B3}" type="datetime3">
              <a:rPr lang="en-IE"/>
              <a:pPr>
                <a:defRPr/>
              </a:pPr>
              <a:t>25 September 2012</a:t>
            </a:fld>
            <a:r>
              <a:rPr lang="en-IE"/>
              <a:t> - </a:t>
            </a:r>
            <a:fld id="{15E4EF97-78FE-4137-B6EE-0D832171545F}" type="slidenum">
              <a:rPr lang="en-IE"/>
              <a:pPr>
                <a:defRPr/>
              </a:pPr>
              <a:t>‹#›</a:t>
            </a:fld>
            <a:endParaRPr lang="en-I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4"/>
          <p:cNvSpPr>
            <a:spLocks noGrp="1" noChangeArrowheads="1"/>
          </p:cNvSpPr>
          <p:nvPr>
            <p:ph type="dt" sz="half" idx="10"/>
          </p:nvPr>
        </p:nvSpPr>
        <p:spPr>
          <a:ln/>
        </p:spPr>
        <p:txBody>
          <a:bodyPr/>
          <a:lstStyle>
            <a:lvl1pPr>
              <a:defRPr/>
            </a:lvl1pPr>
          </a:lstStyle>
          <a:p>
            <a:pPr>
              <a:defRPr/>
            </a:pPr>
            <a:endParaRPr lang="en-IE"/>
          </a:p>
        </p:txBody>
      </p:sp>
      <p:sp>
        <p:nvSpPr>
          <p:cNvPr id="8" name="Rectangle 5"/>
          <p:cNvSpPr>
            <a:spLocks noGrp="1" noChangeArrowheads="1"/>
          </p:cNvSpPr>
          <p:nvPr>
            <p:ph type="ftr" sz="quarter" idx="11"/>
          </p:nvPr>
        </p:nvSpPr>
        <p:spPr>
          <a:ln/>
        </p:spPr>
        <p:txBody>
          <a:bodyPr/>
          <a:lstStyle>
            <a:lvl1pPr>
              <a:defRPr/>
            </a:lvl1pPr>
          </a:lstStyle>
          <a:p>
            <a:pPr>
              <a:defRPr/>
            </a:pPr>
            <a:endParaRPr lang="en-IE"/>
          </a:p>
        </p:txBody>
      </p:sp>
      <p:sp>
        <p:nvSpPr>
          <p:cNvPr id="9" name="Rectangle 6"/>
          <p:cNvSpPr>
            <a:spLocks noGrp="1" noChangeArrowheads="1"/>
          </p:cNvSpPr>
          <p:nvPr>
            <p:ph type="sldNum" sz="quarter" idx="12"/>
          </p:nvPr>
        </p:nvSpPr>
        <p:spPr>
          <a:ln/>
        </p:spPr>
        <p:txBody>
          <a:bodyPr/>
          <a:lstStyle>
            <a:lvl1pPr>
              <a:defRPr/>
            </a:lvl1pPr>
          </a:lstStyle>
          <a:p>
            <a:pPr>
              <a:defRPr/>
            </a:pPr>
            <a:fld id="{DA2E20D6-96CC-4583-92E3-E34C0888D0E1}" type="slidenum">
              <a:rPr lang="en-IE"/>
              <a:pPr>
                <a:defRPr/>
              </a:pPr>
              <a:t>‹#›</a:t>
            </a:fld>
            <a:endParaRPr lang="en-I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IE"/>
          </a:p>
        </p:txBody>
      </p:sp>
      <p:sp>
        <p:nvSpPr>
          <p:cNvPr id="4" name="Rectangle 5"/>
          <p:cNvSpPr>
            <a:spLocks noGrp="1" noChangeArrowheads="1"/>
          </p:cNvSpPr>
          <p:nvPr>
            <p:ph type="ftr" sz="quarter" idx="11"/>
          </p:nvPr>
        </p:nvSpPr>
        <p:spPr>
          <a:ln/>
        </p:spPr>
        <p:txBody>
          <a:bodyPr/>
          <a:lstStyle>
            <a:lvl1pPr>
              <a:defRPr/>
            </a:lvl1pPr>
          </a:lstStyle>
          <a:p>
            <a:pPr>
              <a:defRPr/>
            </a:pPr>
            <a:endParaRPr lang="en-IE"/>
          </a:p>
        </p:txBody>
      </p:sp>
      <p:sp>
        <p:nvSpPr>
          <p:cNvPr id="5" name="Rectangle 6"/>
          <p:cNvSpPr>
            <a:spLocks noGrp="1" noChangeArrowheads="1"/>
          </p:cNvSpPr>
          <p:nvPr>
            <p:ph type="sldNum" sz="quarter" idx="12"/>
          </p:nvPr>
        </p:nvSpPr>
        <p:spPr>
          <a:ln/>
        </p:spPr>
        <p:txBody>
          <a:bodyPr/>
          <a:lstStyle>
            <a:lvl1pPr>
              <a:defRPr/>
            </a:lvl1pPr>
          </a:lstStyle>
          <a:p>
            <a:pPr>
              <a:defRPr/>
            </a:pPr>
            <a:fld id="{E9083D12-C263-4D4D-A54E-6B1963E86C57}" type="slidenum">
              <a:rPr lang="en-IE"/>
              <a:pPr>
                <a:defRPr/>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IE"/>
          </a:p>
        </p:txBody>
      </p:sp>
      <p:sp>
        <p:nvSpPr>
          <p:cNvPr id="3" name="Rectangle 5"/>
          <p:cNvSpPr>
            <a:spLocks noGrp="1" noChangeArrowheads="1"/>
          </p:cNvSpPr>
          <p:nvPr>
            <p:ph type="ftr" sz="quarter" idx="11"/>
          </p:nvPr>
        </p:nvSpPr>
        <p:spPr>
          <a:ln/>
        </p:spPr>
        <p:txBody>
          <a:bodyPr/>
          <a:lstStyle>
            <a:lvl1pPr>
              <a:defRPr/>
            </a:lvl1pPr>
          </a:lstStyle>
          <a:p>
            <a:pPr>
              <a:defRPr/>
            </a:pPr>
            <a:endParaRPr lang="en-IE"/>
          </a:p>
        </p:txBody>
      </p:sp>
      <p:sp>
        <p:nvSpPr>
          <p:cNvPr id="4" name="Rectangle 6"/>
          <p:cNvSpPr>
            <a:spLocks noGrp="1" noChangeArrowheads="1"/>
          </p:cNvSpPr>
          <p:nvPr>
            <p:ph type="sldNum" sz="quarter" idx="12"/>
          </p:nvPr>
        </p:nvSpPr>
        <p:spPr>
          <a:ln/>
        </p:spPr>
        <p:txBody>
          <a:bodyPr/>
          <a:lstStyle>
            <a:lvl1pPr>
              <a:defRPr/>
            </a:lvl1pPr>
          </a:lstStyle>
          <a:p>
            <a:pPr>
              <a:defRPr/>
            </a:pPr>
            <a:fld id="{2E992A64-6464-4A13-BEC4-8FAEF81973A2}" type="slidenum">
              <a:rPr lang="en-IE"/>
              <a:pPr>
                <a:defRPr/>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IE"/>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07A3B2F7-5EEF-494E-910E-566B2579FAC5}" type="slidenum">
              <a:rPr lang="en-IE"/>
              <a:pPr>
                <a:defRPr/>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IE"/>
          </a:p>
        </p:txBody>
      </p:sp>
      <p:sp>
        <p:nvSpPr>
          <p:cNvPr id="6" name="Rectangle 5"/>
          <p:cNvSpPr>
            <a:spLocks noGrp="1" noChangeArrowheads="1"/>
          </p:cNvSpPr>
          <p:nvPr>
            <p:ph type="ftr" sz="quarter" idx="11"/>
          </p:nvPr>
        </p:nvSpPr>
        <p:spPr>
          <a:ln/>
        </p:spPr>
        <p:txBody>
          <a:bodyPr/>
          <a:lstStyle>
            <a:lvl1pPr>
              <a:defRPr/>
            </a:lvl1pPr>
          </a:lstStyle>
          <a:p>
            <a:pPr>
              <a:defRPr/>
            </a:pPr>
            <a:endParaRPr lang="en-IE"/>
          </a:p>
        </p:txBody>
      </p:sp>
      <p:sp>
        <p:nvSpPr>
          <p:cNvPr id="7" name="Rectangle 6"/>
          <p:cNvSpPr>
            <a:spLocks noGrp="1" noChangeArrowheads="1"/>
          </p:cNvSpPr>
          <p:nvPr>
            <p:ph type="sldNum" sz="quarter" idx="12"/>
          </p:nvPr>
        </p:nvSpPr>
        <p:spPr>
          <a:ln/>
        </p:spPr>
        <p:txBody>
          <a:bodyPr/>
          <a:lstStyle>
            <a:lvl1pPr>
              <a:defRPr/>
            </a:lvl1pPr>
          </a:lstStyle>
          <a:p>
            <a:pPr>
              <a:defRPr/>
            </a:pPr>
            <a:fld id="{CBDEB2CD-A301-4F33-9AA0-71AB57D4A13F}" type="slidenum">
              <a:rPr lang="en-IE"/>
              <a:pPr>
                <a:defRPr/>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Titelmasterformat durch Klicken bearbeiten</a:t>
            </a:r>
            <a:endParaRPr lang="en-IE"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IE" smtClean="0"/>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IE"/>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IE"/>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8CECEA52-C322-4F79-B694-9AC8495FE032}" type="slidenum">
              <a:rPr lang="en-IE"/>
              <a:pPr>
                <a:defRPr/>
              </a:pPr>
              <a:t>‹#›</a:t>
            </a:fld>
            <a:endParaRPr lang="en-IE"/>
          </a:p>
        </p:txBody>
      </p:sp>
      <p:pic>
        <p:nvPicPr>
          <p:cNvPr id="1031" name="Picture 1" descr="amazon.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5" name="Rectangle 14"/>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6" name="Rectangle 15"/>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7" name="Rectangle 16"/>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8" name="Rectangle 17"/>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036" name="Text Box 21"/>
          <p:cNvSpPr txBox="1">
            <a:spLocks noChangeArrowheads="1"/>
          </p:cNvSpPr>
          <p:nvPr/>
        </p:nvSpPr>
        <p:spPr bwMode="auto">
          <a:xfrm rot="-5400000">
            <a:off x="107950" y="6057900"/>
            <a:ext cx="1231900" cy="165100"/>
          </a:xfrm>
          <a:prstGeom prst="rect">
            <a:avLst/>
          </a:prstGeom>
          <a:noFill/>
          <a:ln w="9525" algn="ctr">
            <a:noFill/>
            <a:miter lim="800000"/>
            <a:headEnd/>
            <a:tailEnd/>
          </a:ln>
        </p:spPr>
        <p:txBody>
          <a:bodyPr wrap="none">
            <a:spAutoFit/>
          </a:bodyPr>
          <a:lstStyle/>
          <a:p>
            <a:pPr>
              <a:lnSpc>
                <a:spcPct val="80000"/>
              </a:lnSpc>
              <a:spcBef>
                <a:spcPct val="20000"/>
              </a:spcBef>
              <a:buClr>
                <a:srgbClr val="003893"/>
              </a:buClr>
              <a:defRPr/>
            </a:pPr>
            <a:r>
              <a:rPr lang="de-CH" sz="600"/>
              <a:t>© Michel Roggo / WWF-Canon</a:t>
            </a:r>
            <a:endParaRPr lang="en-GB" sz="600"/>
          </a:p>
        </p:txBody>
      </p:sp>
      <p:sp>
        <p:nvSpPr>
          <p:cNvPr id="1037" name="Rectangle 22"/>
          <p:cNvSpPr>
            <a:spLocks noChangeArrowheads="1"/>
          </p:cNvSpPr>
          <p:nvPr/>
        </p:nvSpPr>
        <p:spPr bwMode="auto">
          <a:xfrm>
            <a:off x="7596188" y="6524625"/>
            <a:ext cx="1439862" cy="288925"/>
          </a:xfrm>
          <a:prstGeom prst="rect">
            <a:avLst/>
          </a:prstGeom>
          <a:noFill/>
          <a:ln w="9525">
            <a:noFill/>
            <a:miter lim="800000"/>
            <a:headEnd/>
            <a:tailEnd/>
          </a:ln>
        </p:spPr>
        <p:txBody>
          <a:bodyPr bIns="0" anchor="b"/>
          <a:lstStyle/>
          <a:p>
            <a:pPr algn="r">
              <a:defRPr/>
            </a:pPr>
            <a:fld id="{904E42A1-0464-424E-9A71-9DA219BD33F9}" type="slidenum">
              <a:rPr lang="en-IE" sz="800">
                <a:solidFill>
                  <a:schemeClr val="bg1"/>
                </a:solidFill>
              </a:rPr>
              <a:pPr algn="r">
                <a:defRPr/>
              </a:pPr>
              <a:t>‹#›</a:t>
            </a:fld>
            <a:endParaRPr lang="en-IE" sz="800">
              <a:solidFill>
                <a:schemeClr val="bg1"/>
              </a:solidFill>
            </a:endParaRPr>
          </a:p>
        </p:txBody>
      </p:sp>
      <p:pic>
        <p:nvPicPr>
          <p:cNvPr id="1038"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7" name="Rectangle 16"/>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8" name="Rectangle 17"/>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9" name="Rectangle 18"/>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20" name="Rectangle 19"/>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cxnSp>
        <p:nvCxnSpPr>
          <p:cNvPr id="11" name="Straight Connector 10"/>
          <p:cNvCxnSpPr/>
          <p:nvPr/>
        </p:nvCxnSpPr>
        <p:spPr>
          <a:xfrm>
            <a:off x="5099050" y="1557338"/>
            <a:ext cx="3155950" cy="1587"/>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2055" name="Text Box 12"/>
          <p:cNvSpPr txBox="1">
            <a:spLocks noChangeArrowheads="1"/>
          </p:cNvSpPr>
          <p:nvPr/>
        </p:nvSpPr>
        <p:spPr bwMode="auto">
          <a:xfrm rot="-5400000">
            <a:off x="238919" y="6193632"/>
            <a:ext cx="960437" cy="165100"/>
          </a:xfrm>
          <a:prstGeom prst="rect">
            <a:avLst/>
          </a:prstGeom>
          <a:noFill/>
          <a:ln w="9525" algn="ctr">
            <a:noFill/>
            <a:miter lim="800000"/>
            <a:headEnd/>
            <a:tailEnd/>
          </a:ln>
        </p:spPr>
        <p:txBody>
          <a:bodyPr wrap="none">
            <a:spAutoFit/>
          </a:bodyPr>
          <a:lstStyle/>
          <a:p>
            <a:pPr>
              <a:lnSpc>
                <a:spcPct val="80000"/>
              </a:lnSpc>
              <a:spcBef>
                <a:spcPct val="20000"/>
              </a:spcBef>
              <a:buClr>
                <a:srgbClr val="003893"/>
              </a:buClr>
              <a:defRPr/>
            </a:pPr>
            <a:r>
              <a:rPr lang="de-CH" sz="600"/>
              <a:t>© Kate Holt / WWF-UK</a:t>
            </a:r>
            <a:endParaRPr lang="en-GB" sz="600"/>
          </a:p>
        </p:txBody>
      </p:sp>
      <p:pic>
        <p:nvPicPr>
          <p:cNvPr id="2056" name="Picture 13" descr="HI_227769X"/>
          <p:cNvPicPr>
            <a:picLocks noChangeAspect="1" noChangeArrowheads="1"/>
          </p:cNvPicPr>
          <p:nvPr/>
        </p:nvPicPr>
        <p:blipFill>
          <a:blip r:embed="rId13" cstate="print"/>
          <a:srcRect/>
          <a:stretch>
            <a:fillRect/>
          </a:stretch>
        </p:blipFill>
        <p:spPr bwMode="auto">
          <a:xfrm>
            <a:off x="800100" y="190500"/>
            <a:ext cx="8178800" cy="6475413"/>
          </a:xfrm>
          <a:prstGeom prst="rect">
            <a:avLst/>
          </a:prstGeom>
          <a:noFill/>
          <a:ln w="9525">
            <a:noFill/>
            <a:miter lim="800000"/>
            <a:headEnd/>
            <a:tailEnd/>
          </a:ln>
        </p:spPr>
      </p:pic>
      <p:sp>
        <p:nvSpPr>
          <p:cNvPr id="55319" name="Rectangle 23"/>
          <p:cNvSpPr>
            <a:spLocks noGrp="1" noChangeArrowheads="1"/>
          </p:cNvSpPr>
          <p:nvPr>
            <p:ph type="dt" sz="half" idx="2"/>
          </p:nvPr>
        </p:nvSpPr>
        <p:spPr bwMode="auto">
          <a:xfrm>
            <a:off x="7524750" y="6524625"/>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solidFill>
                  <a:schemeClr val="bg1"/>
                </a:solidFill>
                <a:latin typeface="Arial" charset="0"/>
                <a:cs typeface="Arial" charset="0"/>
              </a:defRPr>
            </a:lvl1pPr>
          </a:lstStyle>
          <a:p>
            <a:pPr>
              <a:defRPr/>
            </a:pPr>
            <a:fld id="{97C041A6-011F-4494-A4C3-EC76669E4305}" type="datetime3">
              <a:rPr lang="en-IE"/>
              <a:pPr>
                <a:defRPr/>
              </a:pPr>
              <a:t>25 September 2012</a:t>
            </a:fld>
            <a:r>
              <a:rPr lang="en-IE"/>
              <a:t> - </a:t>
            </a:r>
            <a:fld id="{CAEACB85-7B4C-4ED6-9376-25DA8AC4198C}" type="slidenum">
              <a:rPr lang="en-IE"/>
              <a:pPr>
                <a:defRPr/>
              </a:pPr>
              <a:t>‹#›</a:t>
            </a:fld>
            <a:endParaRPr lang="en-IE"/>
          </a:p>
        </p:txBody>
      </p:sp>
      <p:pic>
        <p:nvPicPr>
          <p:cNvPr id="2058" name="Picture 13" descr="master panda.jpg"/>
          <p:cNvPicPr>
            <a:picLocks noChangeAspect="1"/>
          </p:cNvPicPr>
          <p:nvPr/>
        </p:nvPicPr>
        <p:blipFill>
          <a:blip r:embed="rId14"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0" name="Rectangle 9"/>
          <p:cNvSpPr/>
          <p:nvPr/>
        </p:nvSpPr>
        <p:spPr>
          <a:xfrm>
            <a:off x="127000" y="0"/>
            <a:ext cx="901700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3075" name="Rectangle 10"/>
          <p:cNvSpPr>
            <a:spLocks noChangeArrowheads="1"/>
          </p:cNvSpPr>
          <p:nvPr/>
        </p:nvSpPr>
        <p:spPr bwMode="auto">
          <a:xfrm>
            <a:off x="0" y="0"/>
            <a:ext cx="127000" cy="6858000"/>
          </a:xfrm>
          <a:prstGeom prst="rect">
            <a:avLst/>
          </a:prstGeom>
          <a:solidFill>
            <a:srgbClr val="F3F2E9"/>
          </a:solidFill>
          <a:ln w="9525">
            <a:noFill/>
            <a:miter lim="800000"/>
            <a:headEnd/>
            <a:tailEnd/>
          </a:ln>
        </p:spPr>
        <p:txBody>
          <a:bodyPr anchor="ctr"/>
          <a:lstStyle/>
          <a:p>
            <a:pPr algn="ctr" defTabSz="457200">
              <a:defRPr/>
            </a:pPr>
            <a:endParaRPr lang="en-US">
              <a:solidFill>
                <a:srgbClr val="FFFFFF"/>
              </a:solidFill>
            </a:endParaRPr>
          </a:p>
        </p:txBody>
      </p:sp>
      <p:cxnSp>
        <p:nvCxnSpPr>
          <p:cNvPr id="15" name="Straight Connector 14"/>
          <p:cNvCxnSpPr/>
          <p:nvPr/>
        </p:nvCxnSpPr>
        <p:spPr>
          <a:xfrm>
            <a:off x="1184275" y="6267450"/>
            <a:ext cx="7604125"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9" name="Rectangle 18"/>
          <p:cNvSpPr/>
          <p:nvPr/>
        </p:nvSpPr>
        <p:spPr>
          <a:xfrm>
            <a:off x="635000" y="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20" name="Rectangle 19"/>
          <p:cNvSpPr/>
          <p:nvPr/>
        </p:nvSpPr>
        <p:spPr>
          <a:xfrm>
            <a:off x="635000" y="6667500"/>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21" name="Rectangle 20"/>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67610" name="Rectangle 26"/>
          <p:cNvSpPr>
            <a:spLocks noGrp="1" noChangeArrowheads="1"/>
          </p:cNvSpPr>
          <p:nvPr>
            <p:ph type="dt" sz="half" idx="2"/>
          </p:nvPr>
        </p:nvSpPr>
        <p:spPr bwMode="auto">
          <a:xfrm>
            <a:off x="7524750" y="6524625"/>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solidFill>
                  <a:schemeClr val="tx1"/>
                </a:solidFill>
                <a:latin typeface="Arial" charset="0"/>
                <a:cs typeface="Arial" charset="0"/>
              </a:defRPr>
            </a:lvl1pPr>
          </a:lstStyle>
          <a:p>
            <a:pPr>
              <a:defRPr/>
            </a:pPr>
            <a:fld id="{0C6634EA-A04C-4B0C-82DB-C5ECD910C810}" type="datetime3">
              <a:rPr lang="en-IE"/>
              <a:pPr>
                <a:defRPr/>
              </a:pPr>
              <a:t>25 September 2012</a:t>
            </a:fld>
            <a:r>
              <a:rPr lang="en-IE"/>
              <a:t> - </a:t>
            </a:r>
            <a:fld id="{47C73BA1-82BC-4587-9481-8A726F21BC28}" type="slidenum">
              <a:rPr lang="en-IE"/>
              <a:pPr>
                <a:defRPr/>
              </a:pPr>
              <a:t>‹#›</a:t>
            </a:fld>
            <a:endParaRPr lang="en-IE"/>
          </a:p>
        </p:txBody>
      </p:sp>
      <p:pic>
        <p:nvPicPr>
          <p:cNvPr id="3082" name="Picture 13" descr="master panda.jpg"/>
          <p:cNvPicPr>
            <a:picLocks noChangeAspect="1"/>
          </p:cNvPicPr>
          <p:nvPr/>
        </p:nvPicPr>
        <p:blipFill>
          <a:blip r:embed="rId13"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4099" name="Picture 13" descr="master panda.jpg"/>
          <p:cNvPicPr>
            <a:picLocks noChangeAspect="1"/>
          </p:cNvPicPr>
          <p:nvPr/>
        </p:nvPicPr>
        <p:blipFill>
          <a:blip r:embed="rId1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86025" name="Rectangle 9"/>
          <p:cNvSpPr>
            <a:spLocks noGrp="1" noChangeArrowheads="1"/>
          </p:cNvSpPr>
          <p:nvPr>
            <p:ph type="dt" sz="half" idx="2"/>
          </p:nvPr>
        </p:nvSpPr>
        <p:spPr bwMode="auto">
          <a:xfrm>
            <a:off x="7524750" y="6453188"/>
            <a:ext cx="1439863" cy="288925"/>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800">
                <a:latin typeface="Arial" charset="0"/>
                <a:cs typeface="Arial" charset="0"/>
              </a:defRPr>
            </a:lvl1pPr>
          </a:lstStyle>
          <a:p>
            <a:pPr>
              <a:defRPr/>
            </a:pPr>
            <a:fld id="{9756CE41-1AC9-4B1D-9B35-B720E171BAEA}" type="datetime3">
              <a:rPr lang="en-IE"/>
              <a:pPr>
                <a:defRPr/>
              </a:pPr>
              <a:t>25 September 2012</a:t>
            </a:fld>
            <a:r>
              <a:rPr lang="en-IE"/>
              <a:t> - </a:t>
            </a:r>
            <a:fld id="{2D9C2FC0-91CF-473D-8616-200268B5FEE4}" type="slidenum">
              <a:rPr lang="en-IE"/>
              <a:pPr>
                <a:defRPr/>
              </a:pPr>
              <a:t>‹#›</a:t>
            </a:fld>
            <a:endParaRPr lang="en-IE"/>
          </a:p>
        </p:txBody>
      </p:sp>
      <p:cxnSp>
        <p:nvCxnSpPr>
          <p:cNvPr id="2" name="Straight Connector 11"/>
          <p:cNvCxnSpPr/>
          <p:nvPr/>
        </p:nvCxnSpPr>
        <p:spPr>
          <a:xfrm>
            <a:off x="441325" y="6451600"/>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98" r:id="rId12"/>
    <p:sldLayoutId id="2147483986" r:id="rId13"/>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IE"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IE" smtClean="0"/>
              <a:t>Click to edit Master text styles</a:t>
            </a:r>
          </a:p>
          <a:p>
            <a:pPr lvl="1"/>
            <a:r>
              <a:rPr lang="en-IE" smtClean="0"/>
              <a:t>Second level</a:t>
            </a:r>
          </a:p>
          <a:p>
            <a:pPr lvl="2"/>
            <a:r>
              <a:rPr lang="en-IE" smtClean="0"/>
              <a:t>Third level</a:t>
            </a:r>
          </a:p>
          <a:p>
            <a:pPr lvl="3"/>
            <a:r>
              <a:rPr lang="en-IE" smtClean="0"/>
              <a:t>Fourth level</a:t>
            </a:r>
          </a:p>
          <a:p>
            <a:pPr lvl="4"/>
            <a:r>
              <a:rPr lang="en-IE" smtClean="0"/>
              <a:t>Fifth level</a:t>
            </a:r>
          </a:p>
        </p:txBody>
      </p:sp>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5125" name="Picture 13" descr="master panda.jpg"/>
          <p:cNvPicPr>
            <a:picLocks noChangeAspect="1"/>
          </p:cNvPicPr>
          <p:nvPr/>
        </p:nvPicPr>
        <p:blipFill>
          <a:blip r:embed="rId13"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hyperlink" Target="http://www.foralivingplanet.eu/" TargetMode="External"/><Relationship Id="rId2" Type="http://schemas.openxmlformats.org/officeDocument/2006/relationships/hyperlink" Target="http://www.freeyourriver.net/" TargetMode="External"/><Relationship Id="rId1" Type="http://schemas.openxmlformats.org/officeDocument/2006/relationships/slideLayout" Target="../slideLayouts/slideLayout35.xml"/><Relationship Id="rId4" Type="http://schemas.openxmlformats.org/officeDocument/2006/relationships/hyperlink" Target="http://www.ramsa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p>
            <a:fld id="{623710D9-826F-40E8-9832-E156DD31A7F0}" type="datetime3">
              <a:rPr lang="en-IE" smtClean="0">
                <a:latin typeface="Arial" pitchFamily="34" charset="0"/>
                <a:cs typeface="Arial" pitchFamily="34" charset="0"/>
              </a:rPr>
              <a:pPr/>
              <a:t>25 September 2012</a:t>
            </a:fld>
            <a:r>
              <a:rPr lang="en-IE" smtClean="0">
                <a:latin typeface="Arial" pitchFamily="34" charset="0"/>
                <a:cs typeface="Arial" pitchFamily="34" charset="0"/>
              </a:rPr>
              <a:t> - </a:t>
            </a:r>
            <a:fld id="{400EE248-740C-4219-A091-64FCB0FD6433}" type="slidenum">
              <a:rPr lang="en-IE" smtClean="0">
                <a:latin typeface="Arial" pitchFamily="34" charset="0"/>
                <a:cs typeface="Arial" pitchFamily="34" charset="0"/>
              </a:rPr>
              <a:pPr/>
              <a:t>1</a:t>
            </a:fld>
            <a:endParaRPr lang="en-IE" smtClean="0">
              <a:latin typeface="Arial" pitchFamily="34" charset="0"/>
              <a:cs typeface="Arial" pitchFamily="34" charset="0"/>
            </a:endParaRPr>
          </a:p>
        </p:txBody>
      </p:sp>
      <p:sp>
        <p:nvSpPr>
          <p:cNvPr id="5" name="Rectangle 4"/>
          <p:cNvSpPr>
            <a:spLocks noChangeArrowheads="1"/>
          </p:cNvSpPr>
          <p:nvPr/>
        </p:nvSpPr>
        <p:spPr bwMode="auto">
          <a:xfrm>
            <a:off x="5391150" y="1555750"/>
            <a:ext cx="3155950" cy="3644900"/>
          </a:xfrm>
          <a:prstGeom prst="rect">
            <a:avLst/>
          </a:prstGeom>
          <a:solidFill>
            <a:srgbClr val="2D591F">
              <a:alpha val="41176"/>
            </a:srgbClr>
          </a:solidFill>
          <a:ln w="9525">
            <a:noFill/>
            <a:miter lim="800000"/>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sp>
        <p:nvSpPr>
          <p:cNvPr id="7172" name="Title 1"/>
          <p:cNvSpPr txBox="1">
            <a:spLocks/>
          </p:cNvSpPr>
          <p:nvPr/>
        </p:nvSpPr>
        <p:spPr bwMode="auto">
          <a:xfrm>
            <a:off x="5387975" y="1793875"/>
            <a:ext cx="3159125" cy="1470025"/>
          </a:xfrm>
          <a:prstGeom prst="rect">
            <a:avLst/>
          </a:prstGeom>
          <a:noFill/>
          <a:ln w="9525">
            <a:noFill/>
            <a:miter lim="800000"/>
            <a:headEnd/>
            <a:tailEnd/>
          </a:ln>
        </p:spPr>
        <p:txBody>
          <a:bodyPr anchor="ctr"/>
          <a:lstStyle/>
          <a:p>
            <a:pPr defTabSz="457200">
              <a:lnSpc>
                <a:spcPct val="90000"/>
              </a:lnSpc>
            </a:pPr>
            <a:r>
              <a:rPr lang="en-US" sz="3200">
                <a:solidFill>
                  <a:srgbClr val="F3F2E9"/>
                </a:solidFill>
              </a:rPr>
              <a:t>WWF Global</a:t>
            </a:r>
          </a:p>
        </p:txBody>
      </p:sp>
      <p:sp>
        <p:nvSpPr>
          <p:cNvPr id="7173" name="Subtitle 2"/>
          <p:cNvSpPr txBox="1">
            <a:spLocks/>
          </p:cNvSpPr>
          <p:nvPr/>
        </p:nvSpPr>
        <p:spPr bwMode="auto">
          <a:xfrm>
            <a:off x="5367338" y="3543300"/>
            <a:ext cx="3155950" cy="773113"/>
          </a:xfrm>
          <a:prstGeom prst="rect">
            <a:avLst/>
          </a:prstGeom>
          <a:noFill/>
          <a:ln w="9525">
            <a:noFill/>
            <a:miter lim="800000"/>
            <a:headEnd/>
            <a:tailEnd/>
          </a:ln>
        </p:spPr>
        <p:txBody>
          <a:bodyPr/>
          <a:lstStyle/>
          <a:p>
            <a:pPr defTabSz="457200"/>
            <a:endParaRPr lang="en-IE" sz="1600" b="1">
              <a:solidFill>
                <a:schemeClr val="bg1"/>
              </a:solidFill>
            </a:endParaRPr>
          </a:p>
          <a:p>
            <a:pPr defTabSz="457200"/>
            <a:r>
              <a:rPr lang="sl-SI" sz="1600" b="1">
                <a:solidFill>
                  <a:schemeClr val="bg1"/>
                </a:solidFill>
              </a:rPr>
              <a:t>Barbara Tauscher</a:t>
            </a:r>
            <a:endParaRPr lang="en-GB" sz="1600">
              <a:solidFill>
                <a:schemeClr val="bg1"/>
              </a:solidFill>
            </a:endParaRPr>
          </a:p>
          <a:p>
            <a:pPr defTabSz="457200"/>
            <a:r>
              <a:rPr lang="sl-SI" sz="1600">
                <a:solidFill>
                  <a:schemeClr val="bg1"/>
                </a:solidFill>
              </a:rPr>
              <a:t>25</a:t>
            </a:r>
            <a:r>
              <a:rPr lang="en-GB" sz="1600">
                <a:solidFill>
                  <a:schemeClr val="bg1"/>
                </a:solidFill>
              </a:rPr>
              <a:t>. </a:t>
            </a:r>
            <a:r>
              <a:rPr lang="sl-SI" sz="1600">
                <a:solidFill>
                  <a:schemeClr val="bg1"/>
                </a:solidFill>
              </a:rPr>
              <a:t>Sep</a:t>
            </a:r>
            <a:r>
              <a:rPr lang="en-GB" sz="1600">
                <a:solidFill>
                  <a:schemeClr val="bg1"/>
                </a:solidFill>
              </a:rPr>
              <a:t> 2012</a:t>
            </a:r>
            <a:endParaRPr lang="en-US" sz="1600">
              <a:solidFill>
                <a:schemeClr val="bg1"/>
              </a:solidFill>
            </a:endParaRPr>
          </a:p>
        </p:txBody>
      </p:sp>
      <p:cxnSp>
        <p:nvCxnSpPr>
          <p:cNvPr id="8" name="Straight Connector 7"/>
          <p:cNvCxnSpPr/>
          <p:nvPr/>
        </p:nvCxnSpPr>
        <p:spPr>
          <a:xfrm>
            <a:off x="5391150" y="3421063"/>
            <a:ext cx="2921000"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91150" y="4316413"/>
            <a:ext cx="2921000"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7176" name="Text Placeholder 12"/>
          <p:cNvSpPr txBox="1">
            <a:spLocks/>
          </p:cNvSpPr>
          <p:nvPr/>
        </p:nvSpPr>
        <p:spPr bwMode="auto">
          <a:xfrm>
            <a:off x="5403850" y="4383088"/>
            <a:ext cx="3155950" cy="817562"/>
          </a:xfrm>
          <a:prstGeom prst="rect">
            <a:avLst/>
          </a:prstGeom>
          <a:noFill/>
          <a:ln w="9525">
            <a:noFill/>
            <a:miter lim="800000"/>
            <a:headEnd/>
            <a:tailEnd/>
          </a:ln>
        </p:spPr>
        <p:txBody>
          <a:bodyPr/>
          <a:lstStyle/>
          <a:p>
            <a:pPr marL="342900" indent="-342900" defTabSz="457200">
              <a:spcBef>
                <a:spcPct val="20000"/>
              </a:spcBef>
              <a:buFont typeface="Arial" pitchFamily="34" charset="0"/>
              <a:buNone/>
            </a:pPr>
            <a:r>
              <a:rPr lang="en-US" sz="1400">
                <a:solidFill>
                  <a:srgbClr val="F3F2E9"/>
                </a:solidFill>
              </a:rPr>
              <a:t>WWF AT</a:t>
            </a:r>
          </a:p>
          <a:p>
            <a:pPr marL="342900" indent="-342900" defTabSz="457200">
              <a:spcBef>
                <a:spcPct val="20000"/>
              </a:spcBef>
              <a:buFont typeface="Arial" pitchFamily="34" charset="0"/>
              <a:buNone/>
            </a:pPr>
            <a:r>
              <a:rPr lang="en-US" sz="1400">
                <a:solidFill>
                  <a:srgbClr val="F3F2E9"/>
                </a:solidFill>
              </a:rPr>
              <a:t>A Roadmap for a Living Planet</a:t>
            </a:r>
          </a:p>
        </p:txBody>
      </p:sp>
      <p:sp>
        <p:nvSpPr>
          <p:cNvPr id="12" name="Rectangle 11"/>
          <p:cNvSpPr/>
          <p:nvPr/>
        </p:nvSpPr>
        <p:spPr>
          <a:xfrm>
            <a:off x="5397500" y="1304925"/>
            <a:ext cx="1743075" cy="261938"/>
          </a:xfrm>
          <a:prstGeom prst="rect">
            <a:avLst/>
          </a:prstGeom>
          <a:solidFill>
            <a:srgbClr val="2D591F">
              <a:alpha val="41000"/>
            </a:srgb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178" name="Text Placeholder 22"/>
          <p:cNvSpPr txBox="1">
            <a:spLocks/>
          </p:cNvSpPr>
          <p:nvPr/>
        </p:nvSpPr>
        <p:spPr bwMode="auto">
          <a:xfrm>
            <a:off x="5403850" y="1292225"/>
            <a:ext cx="1778000" cy="396875"/>
          </a:xfrm>
          <a:prstGeom prst="rect">
            <a:avLst/>
          </a:prstGeom>
          <a:noFill/>
          <a:ln w="9525">
            <a:noFill/>
            <a:miter lim="800000"/>
            <a:headEnd/>
            <a:tailEnd/>
          </a:ln>
        </p:spPr>
        <p:txBody>
          <a:bodyPr/>
          <a:lstStyle/>
          <a:p>
            <a:pPr marL="342900" indent="-342900" defTabSz="457200">
              <a:spcBef>
                <a:spcPct val="20000"/>
              </a:spcBef>
              <a:buFont typeface="Arial" pitchFamily="34" charset="0"/>
              <a:buNone/>
            </a:pPr>
            <a:r>
              <a:rPr lang="en-US" sz="1200">
                <a:solidFill>
                  <a:srgbClr val="F3F2E9"/>
                </a:solidFill>
              </a:rPr>
              <a:t>ESD</a:t>
            </a:r>
          </a:p>
        </p:txBody>
      </p:sp>
      <p:cxnSp>
        <p:nvCxnSpPr>
          <p:cNvPr id="11" name="Straight Connector 10"/>
          <p:cNvCxnSpPr/>
          <p:nvPr/>
        </p:nvCxnSpPr>
        <p:spPr>
          <a:xfrm>
            <a:off x="5391150" y="1562100"/>
            <a:ext cx="3155950" cy="1588"/>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E9677195-AF70-4206-88CC-3087D8ABF556}" type="datetime3">
              <a:rPr lang="en-IE" sz="800"/>
              <a:pPr algn="r"/>
              <a:t>25 September 2012</a:t>
            </a:fld>
            <a:r>
              <a:rPr lang="en-IE" sz="800"/>
              <a:t> - </a:t>
            </a:r>
            <a:fld id="{A39369D4-6994-4CFE-BD7E-7DC6BB2BD281}" type="slidenum">
              <a:rPr lang="en-IE" sz="800"/>
              <a:pPr algn="r"/>
              <a:t>10</a:t>
            </a:fld>
            <a:endParaRPr lang="en-IE" sz="800"/>
          </a:p>
        </p:txBody>
      </p:sp>
      <p:sp>
        <p:nvSpPr>
          <p:cNvPr id="16387" name="Rectangle 7"/>
          <p:cNvSpPr>
            <a:spLocks noChangeArrowheads="1"/>
          </p:cNvSpPr>
          <p:nvPr/>
        </p:nvSpPr>
        <p:spPr bwMode="auto">
          <a:xfrm>
            <a:off x="323850" y="2781300"/>
            <a:ext cx="8229600" cy="4525963"/>
          </a:xfrm>
          <a:prstGeom prst="rect">
            <a:avLst/>
          </a:prstGeom>
          <a:noFill/>
          <a:ln w="9525">
            <a:noFill/>
            <a:miter lim="800000"/>
            <a:headEnd/>
            <a:tailEnd/>
          </a:ln>
        </p:spPr>
        <p:txBody>
          <a:bodyPr/>
          <a:lstStyle/>
          <a:p>
            <a:pPr marL="342900" indent="20638" algn="just" eaLnBrk="0" hangingPunct="0">
              <a:spcBef>
                <a:spcPct val="20000"/>
              </a:spcBef>
            </a:pPr>
            <a:endParaRPr lang="de-DE" sz="2400"/>
          </a:p>
        </p:txBody>
      </p:sp>
      <p:sp>
        <p:nvSpPr>
          <p:cNvPr id="16388"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sp>
        <p:nvSpPr>
          <p:cNvPr id="16389"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b="1">
                <a:solidFill>
                  <a:srgbClr val="0D0D0D"/>
                </a:solidFill>
              </a:rPr>
              <a:t>ESFALP IV</a:t>
            </a:r>
          </a:p>
          <a:p>
            <a:pPr algn="r" defTabSz="457200"/>
            <a:r>
              <a:rPr lang="en-GB" sz="1400">
                <a:solidFill>
                  <a:srgbClr val="0D0D0D"/>
                </a:solidFill>
              </a:rPr>
              <a:t>A Roadmap for a Living Planet </a:t>
            </a:r>
            <a:endParaRPr lang="en-US" sz="1400">
              <a:solidFill>
                <a:srgbClr val="0D0D0D"/>
              </a:solidFill>
            </a:endParaRPr>
          </a:p>
        </p:txBody>
      </p:sp>
      <p:pic>
        <p:nvPicPr>
          <p:cNvPr id="16390" name="Picture 7" descr="roadmap_sign_off_fin_01"/>
          <p:cNvPicPr>
            <a:picLocks noChangeAspect="1" noChangeArrowheads="1"/>
          </p:cNvPicPr>
          <p:nvPr/>
        </p:nvPicPr>
        <p:blipFill>
          <a:blip r:embed="rId3" cstate="print"/>
          <a:srcRect t="53021" r="2835"/>
          <a:stretch>
            <a:fillRect/>
          </a:stretch>
        </p:blipFill>
        <p:spPr bwMode="auto">
          <a:xfrm>
            <a:off x="539750" y="941388"/>
            <a:ext cx="7920038" cy="5416550"/>
          </a:xfrm>
          <a:prstGeom prst="rect">
            <a:avLst/>
          </a:prstGeom>
          <a:noFill/>
          <a:ln w="9525">
            <a:noFill/>
            <a:miter lim="800000"/>
            <a:headEnd/>
            <a:tailEnd/>
          </a:ln>
        </p:spPr>
      </p:pic>
      <p:sp>
        <p:nvSpPr>
          <p:cNvPr id="16391" name="PoljeZBesedilom 6"/>
          <p:cNvSpPr txBox="1">
            <a:spLocks noChangeArrowheads="1"/>
          </p:cNvSpPr>
          <p:nvPr/>
        </p:nvSpPr>
        <p:spPr bwMode="auto">
          <a:xfrm>
            <a:off x="857250" y="500063"/>
            <a:ext cx="4500563" cy="369887"/>
          </a:xfrm>
          <a:prstGeom prst="rect">
            <a:avLst/>
          </a:prstGeom>
          <a:noFill/>
          <a:ln w="9525">
            <a:noFill/>
            <a:miter lim="800000"/>
            <a:headEnd/>
            <a:tailEnd/>
          </a:ln>
        </p:spPr>
        <p:txBody>
          <a:bodyPr>
            <a:spAutoFit/>
          </a:bodyPr>
          <a:lstStyle/>
          <a:p>
            <a:r>
              <a:rPr lang="sl-SI" i="1">
                <a:solidFill>
                  <a:srgbClr val="00B050"/>
                </a:solidFill>
              </a:rPr>
              <a:t>Prioritete WWF po svetu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97F4651F-D7CC-4465-A3CA-8F95B40B811F}" type="datetime3">
              <a:rPr lang="en-IE" sz="800"/>
              <a:pPr algn="r"/>
              <a:t>25 September 2012</a:t>
            </a:fld>
            <a:r>
              <a:rPr lang="en-IE" sz="800"/>
              <a:t> - </a:t>
            </a:r>
            <a:fld id="{FF5EAB0C-2F59-4E92-95D5-4BF5C817EEC0}" type="slidenum">
              <a:rPr lang="en-IE" sz="800"/>
              <a:pPr algn="r"/>
              <a:t>11</a:t>
            </a:fld>
            <a:endParaRPr lang="en-IE" sz="800"/>
          </a:p>
        </p:txBody>
      </p:sp>
      <p:sp>
        <p:nvSpPr>
          <p:cNvPr id="17411" name="Title 1"/>
          <p:cNvSpPr txBox="1">
            <a:spLocks/>
          </p:cNvSpPr>
          <p:nvPr/>
        </p:nvSpPr>
        <p:spPr bwMode="auto">
          <a:xfrm>
            <a:off x="571500" y="785813"/>
            <a:ext cx="3406775" cy="517525"/>
          </a:xfrm>
          <a:prstGeom prst="rect">
            <a:avLst/>
          </a:prstGeom>
          <a:noFill/>
          <a:ln w="9525">
            <a:noFill/>
            <a:miter lim="800000"/>
            <a:headEnd/>
            <a:tailEnd/>
          </a:ln>
        </p:spPr>
        <p:txBody>
          <a:bodyPr/>
          <a:lstStyle/>
          <a:p>
            <a:pPr defTabSz="457200"/>
            <a:r>
              <a:rPr lang="en-GB" sz="2500">
                <a:solidFill>
                  <a:srgbClr val="8ABE34"/>
                </a:solidFill>
              </a:rPr>
              <a:t>PRIORITY </a:t>
            </a:r>
          </a:p>
          <a:p>
            <a:pPr defTabSz="457200"/>
            <a:r>
              <a:rPr lang="en-GB" sz="2500">
                <a:solidFill>
                  <a:srgbClr val="8ABE34"/>
                </a:solidFill>
              </a:rPr>
              <a:t>SPECIES</a:t>
            </a:r>
            <a:endParaRPr lang="en-US" sz="2500">
              <a:solidFill>
                <a:srgbClr val="2D591F"/>
              </a:solidFill>
            </a:endParaRPr>
          </a:p>
        </p:txBody>
      </p:sp>
      <p:cxnSp>
        <p:nvCxnSpPr>
          <p:cNvPr id="13" name="Straight Connector 12"/>
          <p:cNvCxnSpPr/>
          <p:nvPr/>
        </p:nvCxnSpPr>
        <p:spPr>
          <a:xfrm>
            <a:off x="698500" y="2474913"/>
            <a:ext cx="8128000"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7413"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sp>
        <p:nvSpPr>
          <p:cNvPr id="17414"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b="1">
                <a:solidFill>
                  <a:srgbClr val="0D0D0D"/>
                </a:solidFill>
              </a:rPr>
              <a:t>ESFALP IV</a:t>
            </a:r>
          </a:p>
          <a:p>
            <a:pPr algn="r" defTabSz="457200"/>
            <a:r>
              <a:rPr lang="en-GB" sz="1400">
                <a:solidFill>
                  <a:srgbClr val="0D0D0D"/>
                </a:solidFill>
              </a:rPr>
              <a:t>A Roadmap for a Living Planet </a:t>
            </a:r>
            <a:endParaRPr lang="en-US" sz="1400">
              <a:solidFill>
                <a:srgbClr val="0D0D0D"/>
              </a:solidFill>
            </a:endParaRPr>
          </a:p>
        </p:txBody>
      </p:sp>
      <p:sp>
        <p:nvSpPr>
          <p:cNvPr id="17415" name="Rechteck 8"/>
          <p:cNvSpPr>
            <a:spLocks noChangeArrowheads="1"/>
          </p:cNvSpPr>
          <p:nvPr/>
        </p:nvSpPr>
        <p:spPr bwMode="auto">
          <a:xfrm>
            <a:off x="285750" y="2714625"/>
            <a:ext cx="2428875" cy="2600325"/>
          </a:xfrm>
          <a:prstGeom prst="rect">
            <a:avLst/>
          </a:prstGeom>
          <a:noFill/>
          <a:ln w="9525">
            <a:noFill/>
            <a:miter lim="800000"/>
            <a:headEnd/>
            <a:tailEnd/>
          </a:ln>
        </p:spPr>
        <p:txBody>
          <a:bodyPr>
            <a:spAutoFit/>
          </a:bodyPr>
          <a:lstStyle/>
          <a:p>
            <a:pPr marL="180975" indent="-180975">
              <a:spcBef>
                <a:spcPts val="600"/>
              </a:spcBef>
              <a:buFontTx/>
              <a:buChar char="•"/>
            </a:pPr>
            <a:r>
              <a:rPr lang="en-GB" sz="1600"/>
              <a:t>African elephant </a:t>
            </a:r>
          </a:p>
          <a:p>
            <a:pPr marL="180975" indent="-180975">
              <a:spcBef>
                <a:spcPts val="600"/>
              </a:spcBef>
              <a:buFontTx/>
              <a:buChar char="•"/>
            </a:pPr>
            <a:r>
              <a:rPr lang="en-GB" sz="1600"/>
              <a:t>African great apes </a:t>
            </a:r>
          </a:p>
          <a:p>
            <a:pPr marL="180975" indent="-180975">
              <a:spcBef>
                <a:spcPts val="600"/>
              </a:spcBef>
              <a:buFontTx/>
              <a:buChar char="•"/>
            </a:pPr>
            <a:r>
              <a:rPr lang="en-GB" sz="1600"/>
              <a:t>African rhinos   </a:t>
            </a:r>
          </a:p>
          <a:p>
            <a:pPr marL="180975" indent="-180975">
              <a:spcBef>
                <a:spcPts val="600"/>
              </a:spcBef>
              <a:buFontTx/>
              <a:buChar char="•"/>
            </a:pPr>
            <a:r>
              <a:rPr lang="en-GB" sz="1600"/>
              <a:t>Asian big cats   </a:t>
            </a:r>
          </a:p>
          <a:p>
            <a:pPr marL="180975" indent="-180975">
              <a:spcBef>
                <a:spcPts val="600"/>
              </a:spcBef>
              <a:buFontTx/>
              <a:buChar char="•"/>
            </a:pPr>
            <a:r>
              <a:rPr lang="en-GB" sz="1600"/>
              <a:t>Asian elephant </a:t>
            </a:r>
          </a:p>
          <a:p>
            <a:pPr marL="180975" indent="-180975">
              <a:spcBef>
                <a:spcPts val="600"/>
              </a:spcBef>
              <a:buFontTx/>
              <a:buChar char="•"/>
            </a:pPr>
            <a:r>
              <a:rPr lang="en-GB" sz="1600"/>
              <a:t>Asian rhinos   </a:t>
            </a:r>
          </a:p>
          <a:p>
            <a:pPr marL="180975" indent="-180975">
              <a:spcBef>
                <a:spcPts val="600"/>
              </a:spcBef>
              <a:buFontTx/>
              <a:buChar char="•"/>
            </a:pPr>
            <a:r>
              <a:rPr lang="en-GB" sz="1600"/>
              <a:t>Giant panda </a:t>
            </a:r>
          </a:p>
          <a:p>
            <a:pPr marL="180975" indent="-180975">
              <a:spcBef>
                <a:spcPts val="600"/>
              </a:spcBef>
              <a:buFontTx/>
              <a:buChar char="•"/>
            </a:pPr>
            <a:r>
              <a:rPr lang="en-GB" sz="1600"/>
              <a:t>Marine cetaceans </a:t>
            </a:r>
          </a:p>
        </p:txBody>
      </p:sp>
      <p:sp>
        <p:nvSpPr>
          <p:cNvPr id="17416" name="Rechteck 9"/>
          <p:cNvSpPr>
            <a:spLocks noChangeArrowheads="1"/>
          </p:cNvSpPr>
          <p:nvPr/>
        </p:nvSpPr>
        <p:spPr bwMode="auto">
          <a:xfrm>
            <a:off x="4357688" y="2714625"/>
            <a:ext cx="2071687" cy="3646488"/>
          </a:xfrm>
          <a:prstGeom prst="rect">
            <a:avLst/>
          </a:prstGeom>
          <a:noFill/>
          <a:ln w="9525">
            <a:noFill/>
            <a:miter lim="800000"/>
            <a:headEnd/>
            <a:tailEnd/>
          </a:ln>
        </p:spPr>
        <p:txBody>
          <a:bodyPr>
            <a:spAutoFit/>
          </a:bodyPr>
          <a:lstStyle/>
          <a:p>
            <a:pPr marL="180975" indent="-180975">
              <a:spcBef>
                <a:spcPts val="600"/>
              </a:spcBef>
              <a:buFontTx/>
              <a:buChar char="•"/>
              <a:defRPr/>
            </a:pPr>
            <a:r>
              <a:rPr lang="en-GB" sz="1600" dirty="0"/>
              <a:t>Marine turtles</a:t>
            </a:r>
          </a:p>
          <a:p>
            <a:pPr marL="180975" indent="-180975">
              <a:spcBef>
                <a:spcPts val="600"/>
              </a:spcBef>
              <a:buFontTx/>
              <a:buChar char="•"/>
              <a:defRPr/>
            </a:pPr>
            <a:r>
              <a:rPr lang="en-GB" sz="1600" dirty="0"/>
              <a:t>Orang-utans</a:t>
            </a:r>
          </a:p>
          <a:p>
            <a:pPr marL="180975" indent="-180975">
              <a:spcBef>
                <a:spcPts val="600"/>
              </a:spcBef>
              <a:buFontTx/>
              <a:buChar char="•"/>
              <a:defRPr/>
            </a:pPr>
            <a:r>
              <a:rPr lang="en-GB" sz="1600" dirty="0"/>
              <a:t>Polar bear </a:t>
            </a:r>
          </a:p>
          <a:p>
            <a:pPr marL="180975" indent="-180975">
              <a:spcBef>
                <a:spcPts val="600"/>
              </a:spcBef>
              <a:buFontTx/>
              <a:buChar char="•"/>
              <a:defRPr/>
            </a:pPr>
            <a:r>
              <a:rPr lang="en-GB" sz="1600" dirty="0"/>
              <a:t>River dolphins </a:t>
            </a:r>
          </a:p>
          <a:p>
            <a:pPr marL="180975" indent="-180975">
              <a:spcBef>
                <a:spcPts val="600"/>
              </a:spcBef>
              <a:buFontTx/>
              <a:buChar char="•"/>
              <a:defRPr/>
            </a:pPr>
            <a:r>
              <a:rPr lang="en-GB" sz="1600" dirty="0"/>
              <a:t>Threatened kangaroo species </a:t>
            </a:r>
          </a:p>
          <a:p>
            <a:pPr marL="180975" indent="-180975">
              <a:spcBef>
                <a:spcPts val="600"/>
              </a:spcBef>
              <a:buFontTx/>
              <a:buChar char="•"/>
              <a:defRPr/>
            </a:pPr>
            <a:endParaRPr lang="en-GB" sz="1600" dirty="0"/>
          </a:p>
          <a:p>
            <a:pPr marL="180975" indent="-180975">
              <a:spcBef>
                <a:spcPts val="600"/>
              </a:spcBef>
              <a:buFontTx/>
              <a:buChar char="•"/>
              <a:defRPr/>
            </a:pPr>
            <a:r>
              <a:rPr lang="en-GB" sz="1600" dirty="0"/>
              <a:t>Plus footprint-impacted species (African teak, Tuna, Ginseng,…)</a:t>
            </a:r>
          </a:p>
          <a:p>
            <a:pPr marL="457200" indent="-457200">
              <a:spcBef>
                <a:spcPts val="600"/>
              </a:spcBef>
              <a:buFontTx/>
              <a:buChar char="•"/>
              <a:defRPr/>
            </a:pPr>
            <a:endParaRPr lang="de-DE" sz="2000" dirty="0"/>
          </a:p>
        </p:txBody>
      </p:sp>
      <p:pic>
        <p:nvPicPr>
          <p:cNvPr id="17417" name="Picture 11" descr="C:\Dokumente und Einstellungen\bt\Eigene Dateien\Eigene Bilder\Arten Indonesien\Orang-Utans (Pongo pygmaeus) Indonesien (c) WWF Alain Compost.jpg"/>
          <p:cNvPicPr>
            <a:picLocks noChangeAspect="1" noChangeArrowheads="1"/>
          </p:cNvPicPr>
          <p:nvPr/>
        </p:nvPicPr>
        <p:blipFill>
          <a:blip r:embed="rId3" cstate="print"/>
          <a:srcRect/>
          <a:stretch>
            <a:fillRect/>
          </a:stretch>
        </p:blipFill>
        <p:spPr bwMode="auto">
          <a:xfrm>
            <a:off x="2195513" y="765175"/>
            <a:ext cx="2195512" cy="1646238"/>
          </a:xfrm>
          <a:prstGeom prst="rect">
            <a:avLst/>
          </a:prstGeom>
          <a:noFill/>
          <a:ln w="9525">
            <a:noFill/>
            <a:miter lim="800000"/>
            <a:headEnd/>
            <a:tailEnd/>
          </a:ln>
        </p:spPr>
      </p:pic>
      <p:pic>
        <p:nvPicPr>
          <p:cNvPr id="17418" name="Picture 12" descr="C:\Dokumente und Einstellungen\bt\Eigene Dateien\Eigene Bilder\3. Artenvielfalt\Sibirischer Tiger (Panthera tigris altaica) (c) WWF Pavel Fomenko.jpg"/>
          <p:cNvPicPr>
            <a:picLocks noChangeAspect="1" noChangeArrowheads="1"/>
          </p:cNvPicPr>
          <p:nvPr/>
        </p:nvPicPr>
        <p:blipFill>
          <a:blip r:embed="rId4" cstate="print"/>
          <a:srcRect/>
          <a:stretch>
            <a:fillRect/>
          </a:stretch>
        </p:blipFill>
        <p:spPr bwMode="auto">
          <a:xfrm>
            <a:off x="3995738" y="765175"/>
            <a:ext cx="2195512" cy="1646238"/>
          </a:xfrm>
          <a:prstGeom prst="rect">
            <a:avLst/>
          </a:prstGeom>
          <a:noFill/>
          <a:ln w="9525">
            <a:noFill/>
            <a:miter lim="800000"/>
            <a:headEnd/>
            <a:tailEnd/>
          </a:ln>
        </p:spPr>
      </p:pic>
      <p:pic>
        <p:nvPicPr>
          <p:cNvPr id="17419" name="Picture 15" descr="F:\Fish for Babsi\WEB_18961.jpg"/>
          <p:cNvPicPr>
            <a:picLocks noChangeAspect="1" noChangeArrowheads="1"/>
          </p:cNvPicPr>
          <p:nvPr/>
        </p:nvPicPr>
        <p:blipFill>
          <a:blip r:embed="rId5" cstate="print"/>
          <a:srcRect l="5772"/>
          <a:stretch>
            <a:fillRect/>
          </a:stretch>
        </p:blipFill>
        <p:spPr bwMode="auto">
          <a:xfrm>
            <a:off x="5867400" y="765175"/>
            <a:ext cx="2351088" cy="1668463"/>
          </a:xfrm>
          <a:prstGeom prst="rect">
            <a:avLst/>
          </a:prstGeom>
          <a:noFill/>
          <a:ln w="9525">
            <a:noFill/>
            <a:miter lim="800000"/>
            <a:headEnd/>
            <a:tailEnd/>
          </a:ln>
        </p:spPr>
      </p:pic>
      <p:pic>
        <p:nvPicPr>
          <p:cNvPr id="17420" name="Picture 10" descr="C:\Dokumente und Einstellungen\bt\Eigene Dateien\Eigene Bilder\Arten Afrika\Afrikanischer Elefant (Loxodonta africana) (c) WWF Ulf Dörner.jpg"/>
          <p:cNvPicPr>
            <a:picLocks noChangeAspect="1" noChangeArrowheads="1"/>
          </p:cNvPicPr>
          <p:nvPr/>
        </p:nvPicPr>
        <p:blipFill>
          <a:blip r:embed="rId6" cstate="print"/>
          <a:srcRect/>
          <a:stretch>
            <a:fillRect/>
          </a:stretch>
        </p:blipFill>
        <p:spPr bwMode="auto">
          <a:xfrm>
            <a:off x="7451725" y="774700"/>
            <a:ext cx="2197100" cy="1646238"/>
          </a:xfrm>
          <a:prstGeom prst="rect">
            <a:avLst/>
          </a:prstGeom>
          <a:noFill/>
          <a:ln w="9525">
            <a:noFill/>
            <a:miter lim="800000"/>
            <a:headEnd/>
            <a:tailEnd/>
          </a:ln>
        </p:spPr>
      </p:pic>
      <p:sp>
        <p:nvSpPr>
          <p:cNvPr id="17421" name="Title 1"/>
          <p:cNvSpPr txBox="1">
            <a:spLocks/>
          </p:cNvSpPr>
          <p:nvPr/>
        </p:nvSpPr>
        <p:spPr bwMode="auto">
          <a:xfrm>
            <a:off x="500063" y="1643063"/>
            <a:ext cx="3406775" cy="517525"/>
          </a:xfrm>
          <a:prstGeom prst="rect">
            <a:avLst/>
          </a:prstGeom>
          <a:noFill/>
          <a:ln w="9525">
            <a:noFill/>
            <a:miter lim="800000"/>
            <a:headEnd/>
            <a:tailEnd/>
          </a:ln>
        </p:spPr>
        <p:txBody>
          <a:bodyPr/>
          <a:lstStyle/>
          <a:p>
            <a:pPr defTabSz="457200"/>
            <a:r>
              <a:rPr lang="en-GB" sz="2500" i="1">
                <a:solidFill>
                  <a:srgbClr val="00B050"/>
                </a:solidFill>
              </a:rPr>
              <a:t>P</a:t>
            </a:r>
            <a:r>
              <a:rPr lang="sl-SI" sz="2500" i="1">
                <a:solidFill>
                  <a:srgbClr val="00B050"/>
                </a:solidFill>
              </a:rPr>
              <a:t>rioritetne</a:t>
            </a:r>
            <a:r>
              <a:rPr lang="en-GB" sz="2500" i="1">
                <a:solidFill>
                  <a:srgbClr val="00B050"/>
                </a:solidFill>
              </a:rPr>
              <a:t> </a:t>
            </a:r>
          </a:p>
          <a:p>
            <a:pPr defTabSz="457200"/>
            <a:r>
              <a:rPr lang="sl-SI" sz="2500" i="1">
                <a:solidFill>
                  <a:srgbClr val="00B050"/>
                </a:solidFill>
              </a:rPr>
              <a:t>vrste</a:t>
            </a:r>
            <a:endParaRPr lang="en-US" sz="2500" i="1">
              <a:solidFill>
                <a:srgbClr val="00B050"/>
              </a:solidFill>
            </a:endParaRPr>
          </a:p>
        </p:txBody>
      </p:sp>
      <p:cxnSp>
        <p:nvCxnSpPr>
          <p:cNvPr id="15" name="Straight Connector 12"/>
          <p:cNvCxnSpPr/>
          <p:nvPr/>
        </p:nvCxnSpPr>
        <p:spPr>
          <a:xfrm>
            <a:off x="850900" y="2627313"/>
            <a:ext cx="8128000"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7423" name="Rechteck 8"/>
          <p:cNvSpPr>
            <a:spLocks noChangeArrowheads="1"/>
          </p:cNvSpPr>
          <p:nvPr/>
        </p:nvSpPr>
        <p:spPr bwMode="auto">
          <a:xfrm>
            <a:off x="2214563" y="2714625"/>
            <a:ext cx="2428875" cy="2846388"/>
          </a:xfrm>
          <a:prstGeom prst="rect">
            <a:avLst/>
          </a:prstGeom>
          <a:noFill/>
          <a:ln w="9525">
            <a:noFill/>
            <a:miter lim="800000"/>
            <a:headEnd/>
            <a:tailEnd/>
          </a:ln>
        </p:spPr>
        <p:txBody>
          <a:bodyPr>
            <a:spAutoFit/>
          </a:bodyPr>
          <a:lstStyle/>
          <a:p>
            <a:pPr marL="180975" indent="-180975">
              <a:spcBef>
                <a:spcPts val="600"/>
              </a:spcBef>
              <a:buFontTx/>
              <a:buChar char="•"/>
            </a:pPr>
            <a:r>
              <a:rPr lang="sl-SI" sz="1600" i="1">
                <a:solidFill>
                  <a:srgbClr val="00B050"/>
                </a:solidFill>
              </a:rPr>
              <a:t>afriški slon</a:t>
            </a:r>
            <a:endParaRPr lang="en-GB" sz="1600" i="1">
              <a:solidFill>
                <a:srgbClr val="00B050"/>
              </a:solidFill>
            </a:endParaRPr>
          </a:p>
          <a:p>
            <a:pPr marL="180975" indent="-180975">
              <a:spcBef>
                <a:spcPts val="600"/>
              </a:spcBef>
              <a:buFontTx/>
              <a:buChar char="•"/>
            </a:pPr>
            <a:r>
              <a:rPr lang="sl-SI" sz="1600" i="1">
                <a:solidFill>
                  <a:srgbClr val="00B050"/>
                </a:solidFill>
              </a:rPr>
              <a:t>afriške velike opice</a:t>
            </a:r>
            <a:endParaRPr lang="en-GB" sz="1600" i="1">
              <a:solidFill>
                <a:srgbClr val="00B050"/>
              </a:solidFill>
            </a:endParaRPr>
          </a:p>
          <a:p>
            <a:pPr marL="180975" indent="-180975">
              <a:spcBef>
                <a:spcPts val="600"/>
              </a:spcBef>
              <a:buFontTx/>
              <a:buChar char="•"/>
            </a:pPr>
            <a:r>
              <a:rPr lang="sl-SI" sz="1600" i="1">
                <a:solidFill>
                  <a:srgbClr val="00B050"/>
                </a:solidFill>
              </a:rPr>
              <a:t>afriški nosorogi</a:t>
            </a:r>
            <a:r>
              <a:rPr lang="en-GB" sz="1600" i="1">
                <a:solidFill>
                  <a:srgbClr val="00B050"/>
                </a:solidFill>
              </a:rPr>
              <a:t>   </a:t>
            </a:r>
          </a:p>
          <a:p>
            <a:pPr marL="180975" indent="-180975">
              <a:spcBef>
                <a:spcPts val="600"/>
              </a:spcBef>
              <a:buFontTx/>
              <a:buChar char="•"/>
            </a:pPr>
            <a:r>
              <a:rPr lang="sl-SI" sz="1600" i="1">
                <a:solidFill>
                  <a:srgbClr val="00B050"/>
                </a:solidFill>
              </a:rPr>
              <a:t>azijske velike mačke</a:t>
            </a:r>
            <a:endParaRPr lang="en-GB" sz="1600" i="1">
              <a:solidFill>
                <a:srgbClr val="00B050"/>
              </a:solidFill>
            </a:endParaRPr>
          </a:p>
          <a:p>
            <a:pPr marL="180975" indent="-180975">
              <a:spcBef>
                <a:spcPts val="600"/>
              </a:spcBef>
              <a:buFontTx/>
              <a:buChar char="•"/>
            </a:pPr>
            <a:r>
              <a:rPr lang="sl-SI" sz="1600" i="1">
                <a:solidFill>
                  <a:srgbClr val="00B050"/>
                </a:solidFill>
              </a:rPr>
              <a:t>azijski slon</a:t>
            </a:r>
            <a:endParaRPr lang="en-GB" sz="1600" i="1">
              <a:solidFill>
                <a:srgbClr val="00B050"/>
              </a:solidFill>
            </a:endParaRPr>
          </a:p>
          <a:p>
            <a:pPr marL="180975" indent="-180975">
              <a:spcBef>
                <a:spcPts val="600"/>
              </a:spcBef>
              <a:buFontTx/>
              <a:buChar char="•"/>
            </a:pPr>
            <a:r>
              <a:rPr lang="sl-SI" sz="1600" i="1">
                <a:solidFill>
                  <a:srgbClr val="00B050"/>
                </a:solidFill>
              </a:rPr>
              <a:t>azijski nosorogi</a:t>
            </a:r>
            <a:endParaRPr lang="en-GB" sz="1600" i="1">
              <a:solidFill>
                <a:srgbClr val="00B050"/>
              </a:solidFill>
            </a:endParaRPr>
          </a:p>
          <a:p>
            <a:pPr marL="180975" indent="-180975">
              <a:spcBef>
                <a:spcPts val="600"/>
              </a:spcBef>
              <a:buFontTx/>
              <a:buChar char="•"/>
            </a:pPr>
            <a:r>
              <a:rPr lang="sl-SI" sz="1600" i="1">
                <a:solidFill>
                  <a:srgbClr val="00B050"/>
                </a:solidFill>
              </a:rPr>
              <a:t>veliki panda</a:t>
            </a:r>
            <a:endParaRPr lang="en-GB" sz="1600" i="1">
              <a:solidFill>
                <a:srgbClr val="00B050"/>
              </a:solidFill>
            </a:endParaRPr>
          </a:p>
          <a:p>
            <a:pPr marL="180975" indent="-180975">
              <a:spcBef>
                <a:spcPts val="600"/>
              </a:spcBef>
              <a:buFontTx/>
              <a:buChar char="•"/>
            </a:pPr>
            <a:r>
              <a:rPr lang="sl-SI" sz="1600" i="1">
                <a:solidFill>
                  <a:srgbClr val="00B050"/>
                </a:solidFill>
              </a:rPr>
              <a:t>morski sesalci (kiti, delfini)</a:t>
            </a:r>
            <a:endParaRPr lang="en-GB" sz="1600" i="1">
              <a:solidFill>
                <a:srgbClr val="00B050"/>
              </a:solidFill>
            </a:endParaRPr>
          </a:p>
        </p:txBody>
      </p:sp>
      <p:sp>
        <p:nvSpPr>
          <p:cNvPr id="17" name="Rechteck 9"/>
          <p:cNvSpPr>
            <a:spLocks noChangeArrowheads="1"/>
          </p:cNvSpPr>
          <p:nvPr/>
        </p:nvSpPr>
        <p:spPr bwMode="auto">
          <a:xfrm>
            <a:off x="6429375" y="2714625"/>
            <a:ext cx="2571750" cy="3646488"/>
          </a:xfrm>
          <a:prstGeom prst="rect">
            <a:avLst/>
          </a:prstGeom>
          <a:noFill/>
          <a:ln w="9525">
            <a:noFill/>
            <a:miter lim="800000"/>
            <a:headEnd/>
            <a:tailEnd/>
          </a:ln>
        </p:spPr>
        <p:txBody>
          <a:bodyPr>
            <a:spAutoFit/>
          </a:bodyPr>
          <a:lstStyle/>
          <a:p>
            <a:pPr marL="180975" indent="-180975">
              <a:spcBef>
                <a:spcPts val="600"/>
              </a:spcBef>
              <a:buFontTx/>
              <a:buChar char="•"/>
              <a:defRPr/>
            </a:pPr>
            <a:r>
              <a:rPr lang="sl-SI" sz="1600" i="1" dirty="0">
                <a:solidFill>
                  <a:srgbClr val="00B050"/>
                </a:solidFill>
              </a:rPr>
              <a:t>morske želve</a:t>
            </a:r>
            <a:endParaRPr lang="en-GB" sz="1600" i="1" dirty="0">
              <a:solidFill>
                <a:srgbClr val="00B050"/>
              </a:solidFill>
            </a:endParaRPr>
          </a:p>
          <a:p>
            <a:pPr marL="180975" indent="-180975">
              <a:spcBef>
                <a:spcPts val="600"/>
              </a:spcBef>
              <a:buFontTx/>
              <a:buChar char="•"/>
              <a:defRPr/>
            </a:pPr>
            <a:r>
              <a:rPr lang="sl-SI" sz="1600" i="1" dirty="0">
                <a:solidFill>
                  <a:srgbClr val="00B050"/>
                </a:solidFill>
              </a:rPr>
              <a:t>orangutani</a:t>
            </a:r>
            <a:endParaRPr lang="en-GB" sz="1600" i="1" dirty="0">
              <a:solidFill>
                <a:srgbClr val="00B050"/>
              </a:solidFill>
            </a:endParaRPr>
          </a:p>
          <a:p>
            <a:pPr marL="180975" indent="-180975">
              <a:spcBef>
                <a:spcPts val="600"/>
              </a:spcBef>
              <a:buFontTx/>
              <a:buChar char="•"/>
              <a:defRPr/>
            </a:pPr>
            <a:r>
              <a:rPr lang="sl-SI" sz="1600" i="1" dirty="0">
                <a:solidFill>
                  <a:srgbClr val="00B050"/>
                </a:solidFill>
              </a:rPr>
              <a:t>polarni medvedi</a:t>
            </a:r>
            <a:endParaRPr lang="en-GB" sz="1600" i="1" dirty="0">
              <a:solidFill>
                <a:srgbClr val="00B050"/>
              </a:solidFill>
            </a:endParaRPr>
          </a:p>
          <a:p>
            <a:pPr marL="180975" indent="-180975">
              <a:spcBef>
                <a:spcPts val="600"/>
              </a:spcBef>
              <a:buFontTx/>
              <a:buChar char="•"/>
              <a:defRPr/>
            </a:pPr>
            <a:r>
              <a:rPr lang="sl-SI" sz="1600" i="1" dirty="0">
                <a:solidFill>
                  <a:srgbClr val="00B050"/>
                </a:solidFill>
              </a:rPr>
              <a:t>sladkovodni delfini</a:t>
            </a:r>
            <a:endParaRPr lang="en-GB" sz="1600" i="1" dirty="0">
              <a:solidFill>
                <a:srgbClr val="00B050"/>
              </a:solidFill>
            </a:endParaRPr>
          </a:p>
          <a:p>
            <a:pPr marL="180975" indent="-180975">
              <a:spcBef>
                <a:spcPts val="600"/>
              </a:spcBef>
              <a:buFontTx/>
              <a:buChar char="•"/>
              <a:defRPr/>
            </a:pPr>
            <a:r>
              <a:rPr lang="sl-SI" sz="1600" i="1" dirty="0">
                <a:solidFill>
                  <a:srgbClr val="00B050"/>
                </a:solidFill>
              </a:rPr>
              <a:t>ogrožene vrste kengurujev</a:t>
            </a:r>
          </a:p>
          <a:p>
            <a:pPr marL="180975" indent="-180975">
              <a:spcBef>
                <a:spcPts val="600"/>
              </a:spcBef>
              <a:defRPr/>
            </a:pPr>
            <a:endParaRPr lang="en-GB" sz="1600" i="1" dirty="0">
              <a:solidFill>
                <a:srgbClr val="00B050"/>
              </a:solidFill>
            </a:endParaRPr>
          </a:p>
          <a:p>
            <a:pPr marL="180975" indent="-180975">
              <a:spcBef>
                <a:spcPts val="600"/>
              </a:spcBef>
              <a:buFontTx/>
              <a:buChar char="•"/>
              <a:defRPr/>
            </a:pPr>
            <a:r>
              <a:rPr lang="sl-SI" sz="1600" i="1" dirty="0">
                <a:solidFill>
                  <a:srgbClr val="00B050"/>
                </a:solidFill>
              </a:rPr>
              <a:t>plus vrste, ki so odvisne od ekološkega odtisa </a:t>
            </a:r>
            <a:r>
              <a:rPr lang="en-GB" sz="1600" i="1" dirty="0">
                <a:solidFill>
                  <a:srgbClr val="00B050"/>
                </a:solidFill>
              </a:rPr>
              <a:t>(</a:t>
            </a:r>
            <a:r>
              <a:rPr lang="sl-SI" sz="1600" i="1" dirty="0">
                <a:solidFill>
                  <a:srgbClr val="00B050"/>
                </a:solidFill>
              </a:rPr>
              <a:t>afriški tik</a:t>
            </a:r>
            <a:r>
              <a:rPr lang="en-GB" sz="1600" i="1" dirty="0">
                <a:solidFill>
                  <a:srgbClr val="00B050"/>
                </a:solidFill>
              </a:rPr>
              <a:t>, </a:t>
            </a:r>
            <a:r>
              <a:rPr lang="sl-SI" sz="1600" i="1" dirty="0">
                <a:solidFill>
                  <a:srgbClr val="00B050"/>
                </a:solidFill>
              </a:rPr>
              <a:t>t</a:t>
            </a:r>
            <a:r>
              <a:rPr lang="en-GB" sz="1600" i="1" dirty="0" err="1">
                <a:solidFill>
                  <a:srgbClr val="00B050"/>
                </a:solidFill>
              </a:rPr>
              <a:t>una</a:t>
            </a:r>
            <a:r>
              <a:rPr lang="en-GB" sz="1600" i="1" dirty="0">
                <a:solidFill>
                  <a:srgbClr val="00B050"/>
                </a:solidFill>
              </a:rPr>
              <a:t>, </a:t>
            </a:r>
            <a:r>
              <a:rPr lang="sl-SI" sz="1600" i="1" dirty="0">
                <a:solidFill>
                  <a:srgbClr val="00B050"/>
                </a:solidFill>
              </a:rPr>
              <a:t>g</a:t>
            </a:r>
            <a:r>
              <a:rPr lang="en-GB" sz="1600" i="1" dirty="0" err="1">
                <a:solidFill>
                  <a:srgbClr val="00B050"/>
                </a:solidFill>
              </a:rPr>
              <a:t>inseng</a:t>
            </a:r>
            <a:r>
              <a:rPr lang="en-GB" sz="1600" i="1" dirty="0">
                <a:solidFill>
                  <a:srgbClr val="00B050"/>
                </a:solidFill>
              </a:rPr>
              <a:t>,…)</a:t>
            </a:r>
          </a:p>
          <a:p>
            <a:pPr marL="457200" indent="-457200">
              <a:spcBef>
                <a:spcPts val="600"/>
              </a:spcBef>
              <a:buFontTx/>
              <a:buChar char="•"/>
              <a:defRPr/>
            </a:pPr>
            <a:endParaRPr lang="de-DE" sz="2000" i="1"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261AE511-9CD8-4F10-B61A-30BD0AF78D22}" type="datetime3">
              <a:rPr lang="en-IE" sz="800"/>
              <a:pPr algn="r"/>
              <a:t>25 September 2012</a:t>
            </a:fld>
            <a:r>
              <a:rPr lang="en-IE" sz="800"/>
              <a:t> - </a:t>
            </a:r>
            <a:fld id="{786B47C5-9E27-45F8-9E17-3308C3515B12}" type="slidenum">
              <a:rPr lang="en-IE" sz="800"/>
              <a:pPr algn="r"/>
              <a:t>12</a:t>
            </a:fld>
            <a:endParaRPr lang="en-IE" sz="800"/>
          </a:p>
        </p:txBody>
      </p:sp>
      <p:sp>
        <p:nvSpPr>
          <p:cNvPr id="18435" name="Title 1"/>
          <p:cNvSpPr txBox="1">
            <a:spLocks/>
          </p:cNvSpPr>
          <p:nvPr/>
        </p:nvSpPr>
        <p:spPr bwMode="auto">
          <a:xfrm>
            <a:off x="606425" y="1196975"/>
            <a:ext cx="4397375" cy="517525"/>
          </a:xfrm>
          <a:prstGeom prst="rect">
            <a:avLst/>
          </a:prstGeom>
          <a:noFill/>
          <a:ln w="9525">
            <a:noFill/>
            <a:miter lim="800000"/>
            <a:headEnd/>
            <a:tailEnd/>
          </a:ln>
        </p:spPr>
        <p:txBody>
          <a:bodyPr/>
          <a:lstStyle/>
          <a:p>
            <a:pPr defTabSz="457200"/>
            <a:r>
              <a:rPr lang="en-GB" sz="2500">
                <a:solidFill>
                  <a:srgbClr val="8ABE34"/>
                </a:solidFill>
              </a:rPr>
              <a:t>How does WWF work?</a:t>
            </a:r>
            <a:endParaRPr lang="en-US" sz="2500">
              <a:solidFill>
                <a:srgbClr val="2D591F"/>
              </a:solidFill>
            </a:endParaRPr>
          </a:p>
        </p:txBody>
      </p:sp>
      <p:cxnSp>
        <p:nvCxnSpPr>
          <p:cNvPr id="13" name="Straight Connector 12"/>
          <p:cNvCxnSpPr/>
          <p:nvPr/>
        </p:nvCxnSpPr>
        <p:spPr>
          <a:xfrm>
            <a:off x="698500" y="2133600"/>
            <a:ext cx="81280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437" name="Rectangle 10"/>
          <p:cNvSpPr>
            <a:spLocks noChangeArrowheads="1"/>
          </p:cNvSpPr>
          <p:nvPr/>
        </p:nvSpPr>
        <p:spPr bwMode="auto">
          <a:xfrm>
            <a:off x="323850" y="2492375"/>
            <a:ext cx="4248150" cy="3527425"/>
          </a:xfrm>
          <a:prstGeom prst="rect">
            <a:avLst/>
          </a:prstGeom>
          <a:noFill/>
          <a:ln w="9525">
            <a:noFill/>
            <a:miter lim="800000"/>
            <a:headEnd/>
            <a:tailEnd/>
          </a:ln>
        </p:spPr>
        <p:txBody>
          <a:bodyPr/>
          <a:lstStyle/>
          <a:p>
            <a:pPr marL="742950" lvl="1" indent="-285750" algn="just" eaLnBrk="0" hangingPunct="0">
              <a:spcBef>
                <a:spcPct val="20000"/>
              </a:spcBef>
              <a:buFontTx/>
              <a:buChar char="•"/>
            </a:pPr>
            <a:r>
              <a:rPr lang="de-DE" sz="2800" b="1"/>
              <a:t>We tackle the causes.</a:t>
            </a:r>
            <a:endParaRPr lang="de-DE" sz="2800"/>
          </a:p>
          <a:p>
            <a:pPr marL="742950" lvl="1" indent="-285750" algn="just" eaLnBrk="0" hangingPunct="0">
              <a:spcBef>
                <a:spcPct val="20000"/>
              </a:spcBef>
              <a:buFontTx/>
              <a:buChar char="•"/>
            </a:pPr>
            <a:r>
              <a:rPr lang="de-DE" sz="2800" b="1"/>
              <a:t>We focus our efforts</a:t>
            </a:r>
            <a:r>
              <a:rPr lang="de-DE" sz="2800"/>
              <a:t>.</a:t>
            </a:r>
          </a:p>
          <a:p>
            <a:pPr marL="742950" lvl="1" indent="-285750" algn="just" eaLnBrk="0" hangingPunct="0">
              <a:spcBef>
                <a:spcPct val="20000"/>
              </a:spcBef>
              <a:buFontTx/>
              <a:buChar char="•"/>
            </a:pPr>
            <a:r>
              <a:rPr lang="de-DE" sz="2800" b="1"/>
              <a:t>We capitalize on our expertise.</a:t>
            </a:r>
          </a:p>
          <a:p>
            <a:pPr marL="742950" lvl="1" indent="-285750" algn="just" eaLnBrk="0" hangingPunct="0">
              <a:spcBef>
                <a:spcPct val="20000"/>
              </a:spcBef>
              <a:buFontTx/>
              <a:buChar char="•"/>
            </a:pPr>
            <a:r>
              <a:rPr lang="de-DE" sz="2800" b="1"/>
              <a:t>We build strong partnerships</a:t>
            </a:r>
            <a:r>
              <a:rPr lang="de-DE" sz="2800"/>
              <a:t>.</a:t>
            </a:r>
          </a:p>
        </p:txBody>
      </p:sp>
      <p:sp>
        <p:nvSpPr>
          <p:cNvPr id="18438"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sp>
        <p:nvSpPr>
          <p:cNvPr id="18439"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a:solidFill>
                  <a:srgbClr val="0D0D0D"/>
                </a:solidFill>
              </a:rPr>
              <a:t>A Roadmap for a Living Planet </a:t>
            </a:r>
            <a:endParaRPr lang="en-US" sz="1400">
              <a:solidFill>
                <a:srgbClr val="0D0D0D"/>
              </a:solidFill>
            </a:endParaRPr>
          </a:p>
        </p:txBody>
      </p:sp>
      <p:sp>
        <p:nvSpPr>
          <p:cNvPr id="18440" name="Title 1"/>
          <p:cNvSpPr txBox="1">
            <a:spLocks/>
          </p:cNvSpPr>
          <p:nvPr/>
        </p:nvSpPr>
        <p:spPr bwMode="auto">
          <a:xfrm>
            <a:off x="571500" y="1571625"/>
            <a:ext cx="4397375" cy="517525"/>
          </a:xfrm>
          <a:prstGeom prst="rect">
            <a:avLst/>
          </a:prstGeom>
          <a:noFill/>
          <a:ln w="9525">
            <a:noFill/>
            <a:miter lim="800000"/>
            <a:headEnd/>
            <a:tailEnd/>
          </a:ln>
        </p:spPr>
        <p:txBody>
          <a:bodyPr/>
          <a:lstStyle/>
          <a:p>
            <a:pPr defTabSz="457200"/>
            <a:r>
              <a:rPr lang="sl-SI" sz="2500" i="1">
                <a:solidFill>
                  <a:srgbClr val="00B050"/>
                </a:solidFill>
              </a:rPr>
              <a:t>Kako WWF deluje?</a:t>
            </a:r>
            <a:endParaRPr lang="en-US" sz="2500" i="1">
              <a:solidFill>
                <a:srgbClr val="00B050"/>
              </a:solidFill>
            </a:endParaRPr>
          </a:p>
        </p:txBody>
      </p:sp>
      <p:cxnSp>
        <p:nvCxnSpPr>
          <p:cNvPr id="9" name="Straight Connector 12"/>
          <p:cNvCxnSpPr/>
          <p:nvPr/>
        </p:nvCxnSpPr>
        <p:spPr>
          <a:xfrm>
            <a:off x="1016000" y="2427288"/>
            <a:ext cx="8128000"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8442" name="Rectangle 10"/>
          <p:cNvSpPr>
            <a:spLocks noChangeArrowheads="1"/>
          </p:cNvSpPr>
          <p:nvPr/>
        </p:nvSpPr>
        <p:spPr bwMode="auto">
          <a:xfrm>
            <a:off x="4357688" y="2428875"/>
            <a:ext cx="4572000" cy="3527425"/>
          </a:xfrm>
          <a:prstGeom prst="rect">
            <a:avLst/>
          </a:prstGeom>
          <a:noFill/>
          <a:ln w="9525">
            <a:noFill/>
            <a:miter lim="800000"/>
            <a:headEnd/>
            <a:tailEnd/>
          </a:ln>
        </p:spPr>
        <p:txBody>
          <a:bodyPr/>
          <a:lstStyle/>
          <a:p>
            <a:pPr marL="742950" lvl="1" indent="-285750" algn="just" eaLnBrk="0" hangingPunct="0">
              <a:spcBef>
                <a:spcPct val="20000"/>
              </a:spcBef>
              <a:buFontTx/>
              <a:buChar char="•"/>
            </a:pPr>
            <a:r>
              <a:rPr lang="sl-SI" sz="2800" b="1" i="1">
                <a:solidFill>
                  <a:srgbClr val="00B050"/>
                </a:solidFill>
              </a:rPr>
              <a:t>Odpravljamo vzroke</a:t>
            </a:r>
            <a:r>
              <a:rPr lang="de-DE" sz="2800" b="1" i="1">
                <a:solidFill>
                  <a:srgbClr val="00B050"/>
                </a:solidFill>
              </a:rPr>
              <a:t>.</a:t>
            </a:r>
            <a:endParaRPr lang="de-DE" sz="2800" i="1">
              <a:solidFill>
                <a:srgbClr val="00B050"/>
              </a:solidFill>
            </a:endParaRPr>
          </a:p>
          <a:p>
            <a:pPr marL="742950" lvl="1" indent="-285750" algn="just" eaLnBrk="0" hangingPunct="0">
              <a:spcBef>
                <a:spcPct val="20000"/>
              </a:spcBef>
              <a:buFontTx/>
              <a:buChar char="•"/>
            </a:pPr>
            <a:r>
              <a:rPr lang="sl-SI" sz="2800" b="1" i="1">
                <a:solidFill>
                  <a:srgbClr val="00B050"/>
                </a:solidFill>
              </a:rPr>
              <a:t>Osredotočeni smo na naša prizadevanja</a:t>
            </a:r>
            <a:r>
              <a:rPr lang="de-DE" sz="2800" i="1">
                <a:solidFill>
                  <a:srgbClr val="00B050"/>
                </a:solidFill>
              </a:rPr>
              <a:t>.</a:t>
            </a:r>
          </a:p>
          <a:p>
            <a:pPr marL="742950" lvl="1" indent="-285750" algn="just" eaLnBrk="0" hangingPunct="0">
              <a:spcBef>
                <a:spcPct val="20000"/>
              </a:spcBef>
              <a:buFontTx/>
              <a:buChar char="•"/>
            </a:pPr>
            <a:r>
              <a:rPr lang="sl-SI" sz="2800" b="1" i="1">
                <a:solidFill>
                  <a:srgbClr val="00B050"/>
                </a:solidFill>
              </a:rPr>
              <a:t>Zanašamo se na naše strokovno znanje</a:t>
            </a:r>
            <a:r>
              <a:rPr lang="de-DE" sz="2800" b="1" i="1">
                <a:solidFill>
                  <a:srgbClr val="00B050"/>
                </a:solidFill>
              </a:rPr>
              <a:t>.</a:t>
            </a:r>
          </a:p>
          <a:p>
            <a:pPr marL="742950" lvl="1" indent="-285750" algn="just" eaLnBrk="0" hangingPunct="0">
              <a:spcBef>
                <a:spcPct val="20000"/>
              </a:spcBef>
              <a:buFontTx/>
              <a:buChar char="•"/>
            </a:pPr>
            <a:r>
              <a:rPr lang="sl-SI" sz="2800" b="1" i="1">
                <a:solidFill>
                  <a:srgbClr val="00B050"/>
                </a:solidFill>
              </a:rPr>
              <a:t>Gradimo močna partnerstva</a:t>
            </a:r>
            <a:r>
              <a:rPr lang="de-DE" sz="2800" i="1">
                <a:solidFill>
                  <a:srgbClr val="00B050"/>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73D62297-689D-445C-A2BF-A0D9C40D5346}" type="datetime3">
              <a:rPr lang="en-IE" sz="800"/>
              <a:pPr algn="r"/>
              <a:t>25 September 2012</a:t>
            </a:fld>
            <a:r>
              <a:rPr lang="en-IE" sz="800"/>
              <a:t> - </a:t>
            </a:r>
            <a:fld id="{6FABDAF6-4C34-47F1-BCD9-59C933C5DA4F}" type="slidenum">
              <a:rPr lang="en-IE" sz="800"/>
              <a:pPr algn="r"/>
              <a:t>13</a:t>
            </a:fld>
            <a:endParaRPr lang="en-IE" sz="800"/>
          </a:p>
        </p:txBody>
      </p:sp>
      <p:sp>
        <p:nvSpPr>
          <p:cNvPr id="19459" name="Title 1"/>
          <p:cNvSpPr txBox="1">
            <a:spLocks/>
          </p:cNvSpPr>
          <p:nvPr/>
        </p:nvSpPr>
        <p:spPr bwMode="auto">
          <a:xfrm>
            <a:off x="606425" y="1519238"/>
            <a:ext cx="4973638" cy="517525"/>
          </a:xfrm>
          <a:prstGeom prst="rect">
            <a:avLst/>
          </a:prstGeom>
          <a:noFill/>
          <a:ln w="9525">
            <a:noFill/>
            <a:miter lim="800000"/>
            <a:headEnd/>
            <a:tailEnd/>
          </a:ln>
        </p:spPr>
        <p:txBody>
          <a:bodyPr/>
          <a:lstStyle/>
          <a:p>
            <a:pPr defTabSz="457200"/>
            <a:r>
              <a:rPr lang="en-GB" sz="2500">
                <a:solidFill>
                  <a:srgbClr val="8ABE34"/>
                </a:solidFill>
              </a:rPr>
              <a:t>MOBILIZE PEOPLE</a:t>
            </a:r>
          </a:p>
          <a:p>
            <a:pPr defTabSz="457200"/>
            <a:endParaRPr lang="en-US" sz="2500">
              <a:solidFill>
                <a:srgbClr val="2D591F"/>
              </a:solidFill>
            </a:endParaRPr>
          </a:p>
        </p:txBody>
      </p:sp>
      <p:cxnSp>
        <p:nvCxnSpPr>
          <p:cNvPr id="13" name="Straight Connector 12"/>
          <p:cNvCxnSpPr/>
          <p:nvPr/>
        </p:nvCxnSpPr>
        <p:spPr>
          <a:xfrm>
            <a:off x="698500" y="2474913"/>
            <a:ext cx="8128000"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9461"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pic>
        <p:nvPicPr>
          <p:cNvPr id="19462" name="Picture 8" descr="94_5thtraining_Mirjam_Speaking_Theater_RobertoLorenzatto"/>
          <p:cNvPicPr>
            <a:picLocks noChangeAspect="1" noChangeArrowheads="1"/>
          </p:cNvPicPr>
          <p:nvPr/>
        </p:nvPicPr>
        <p:blipFill>
          <a:blip r:embed="rId3" cstate="print"/>
          <a:srcRect/>
          <a:stretch>
            <a:fillRect/>
          </a:stretch>
        </p:blipFill>
        <p:spPr bwMode="auto">
          <a:xfrm>
            <a:off x="6286500" y="214313"/>
            <a:ext cx="2447925" cy="3659187"/>
          </a:xfrm>
          <a:prstGeom prst="rect">
            <a:avLst/>
          </a:prstGeom>
          <a:noFill/>
          <a:ln w="9525">
            <a:noFill/>
            <a:miter lim="800000"/>
            <a:headEnd/>
            <a:tailEnd/>
          </a:ln>
        </p:spPr>
      </p:pic>
      <p:sp>
        <p:nvSpPr>
          <p:cNvPr id="19463" name="Rechteck 14"/>
          <p:cNvSpPr>
            <a:spLocks noChangeArrowheads="1"/>
          </p:cNvSpPr>
          <p:nvPr/>
        </p:nvSpPr>
        <p:spPr bwMode="auto">
          <a:xfrm>
            <a:off x="785813" y="2571750"/>
            <a:ext cx="4897437" cy="3232150"/>
          </a:xfrm>
          <a:prstGeom prst="rect">
            <a:avLst/>
          </a:prstGeom>
          <a:noFill/>
          <a:ln w="9525">
            <a:noFill/>
            <a:miter lim="800000"/>
            <a:headEnd/>
            <a:tailEnd/>
          </a:ln>
        </p:spPr>
        <p:txBody>
          <a:bodyPr>
            <a:spAutoFit/>
          </a:bodyPr>
          <a:lstStyle/>
          <a:p>
            <a:pPr>
              <a:lnSpc>
                <a:spcPct val="150000"/>
              </a:lnSpc>
            </a:pPr>
            <a:r>
              <a:rPr lang="en-GB" sz="3200" i="1"/>
              <a:t>“The most important task, if we are to save the Earth, is to educate.”</a:t>
            </a:r>
            <a:endParaRPr lang="de-DE" sz="3200" i="1"/>
          </a:p>
          <a:p>
            <a:pPr>
              <a:lnSpc>
                <a:spcPct val="150000"/>
              </a:lnSpc>
            </a:pPr>
            <a:r>
              <a:rPr lang="en-GB" sz="2000"/>
              <a:t>Sir Peter Scott, founder WWF</a:t>
            </a:r>
            <a:endParaRPr lang="de-DE" sz="2000"/>
          </a:p>
          <a:p>
            <a:pPr>
              <a:lnSpc>
                <a:spcPct val="150000"/>
              </a:lnSpc>
            </a:pPr>
            <a:endParaRPr lang="en-US" sz="2000" i="1">
              <a:solidFill>
                <a:srgbClr val="2D591F"/>
              </a:solidFill>
            </a:endParaRPr>
          </a:p>
        </p:txBody>
      </p:sp>
      <p:sp>
        <p:nvSpPr>
          <p:cNvPr id="19464" name="Title 1"/>
          <p:cNvSpPr txBox="1">
            <a:spLocks/>
          </p:cNvSpPr>
          <p:nvPr/>
        </p:nvSpPr>
        <p:spPr bwMode="auto">
          <a:xfrm>
            <a:off x="642938" y="1857375"/>
            <a:ext cx="4973637" cy="517525"/>
          </a:xfrm>
          <a:prstGeom prst="rect">
            <a:avLst/>
          </a:prstGeom>
          <a:noFill/>
          <a:ln w="9525">
            <a:noFill/>
            <a:miter lim="800000"/>
            <a:headEnd/>
            <a:tailEnd/>
          </a:ln>
        </p:spPr>
        <p:txBody>
          <a:bodyPr/>
          <a:lstStyle/>
          <a:p>
            <a:pPr defTabSz="457200"/>
            <a:r>
              <a:rPr lang="sl-SI" sz="2500">
                <a:solidFill>
                  <a:srgbClr val="00B050"/>
                </a:solidFill>
              </a:rPr>
              <a:t>VKLJUČEVANJE LJUDI</a:t>
            </a:r>
            <a:endParaRPr lang="en-GB" sz="2500">
              <a:solidFill>
                <a:srgbClr val="00B050"/>
              </a:solidFill>
            </a:endParaRPr>
          </a:p>
          <a:p>
            <a:pPr defTabSz="457200"/>
            <a:endParaRPr lang="en-US" sz="2500">
              <a:solidFill>
                <a:srgbClr val="00B050"/>
              </a:solidFill>
            </a:endParaRPr>
          </a:p>
        </p:txBody>
      </p:sp>
      <p:sp>
        <p:nvSpPr>
          <p:cNvPr id="19465" name="Rechteck 14"/>
          <p:cNvSpPr>
            <a:spLocks noChangeArrowheads="1"/>
          </p:cNvSpPr>
          <p:nvPr/>
        </p:nvSpPr>
        <p:spPr bwMode="auto">
          <a:xfrm>
            <a:off x="4714875" y="3643313"/>
            <a:ext cx="4429125" cy="2954337"/>
          </a:xfrm>
          <a:prstGeom prst="rect">
            <a:avLst/>
          </a:prstGeom>
          <a:noFill/>
          <a:ln w="9525">
            <a:noFill/>
            <a:miter lim="800000"/>
            <a:headEnd/>
            <a:tailEnd/>
          </a:ln>
        </p:spPr>
        <p:txBody>
          <a:bodyPr>
            <a:spAutoFit/>
          </a:bodyPr>
          <a:lstStyle/>
          <a:p>
            <a:pPr>
              <a:lnSpc>
                <a:spcPct val="150000"/>
              </a:lnSpc>
            </a:pPr>
            <a:r>
              <a:rPr lang="en-GB" sz="2800">
                <a:solidFill>
                  <a:srgbClr val="00B050"/>
                </a:solidFill>
              </a:rPr>
              <a:t>“</a:t>
            </a:r>
            <a:r>
              <a:rPr lang="sl-SI" sz="2800">
                <a:solidFill>
                  <a:srgbClr val="00B050"/>
                </a:solidFill>
              </a:rPr>
              <a:t>Najpomembnejša naloga, če želimo rešiti Zemljo je, da izobražujemo</a:t>
            </a:r>
            <a:r>
              <a:rPr lang="en-GB" sz="2800">
                <a:solidFill>
                  <a:srgbClr val="00B050"/>
                </a:solidFill>
              </a:rPr>
              <a:t>.”</a:t>
            </a:r>
            <a:endParaRPr lang="de-DE" sz="2800">
              <a:solidFill>
                <a:srgbClr val="00B050"/>
              </a:solidFill>
            </a:endParaRPr>
          </a:p>
          <a:p>
            <a:pPr>
              <a:lnSpc>
                <a:spcPct val="150000"/>
              </a:lnSpc>
            </a:pPr>
            <a:r>
              <a:rPr lang="sl-SI" sz="2000">
                <a:solidFill>
                  <a:srgbClr val="00B050"/>
                </a:solidFill>
              </a:rPr>
              <a:t>g.</a:t>
            </a:r>
            <a:r>
              <a:rPr lang="en-GB" sz="2000">
                <a:solidFill>
                  <a:srgbClr val="00B050"/>
                </a:solidFill>
              </a:rPr>
              <a:t> Peter Scott, </a:t>
            </a:r>
            <a:r>
              <a:rPr lang="sl-SI" sz="2000">
                <a:solidFill>
                  <a:srgbClr val="00B050"/>
                </a:solidFill>
              </a:rPr>
              <a:t>ustanovitelj </a:t>
            </a:r>
            <a:r>
              <a:rPr lang="en-GB" sz="2000">
                <a:solidFill>
                  <a:srgbClr val="00B050"/>
                </a:solidFill>
              </a:rPr>
              <a:t>WWF</a:t>
            </a:r>
            <a:endParaRPr lang="de-DE" sz="2000">
              <a:solidFill>
                <a:srgbClr val="00B050"/>
              </a:solidFill>
            </a:endParaRPr>
          </a:p>
          <a:p>
            <a:pPr>
              <a:lnSpc>
                <a:spcPct val="150000"/>
              </a:lnSpc>
            </a:pPr>
            <a:endParaRPr lang="en-US" sz="200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ettetMur_Group_bus"/>
          <p:cNvPicPr>
            <a:picLocks noChangeAspect="1" noChangeArrowheads="1"/>
          </p:cNvPicPr>
          <p:nvPr/>
        </p:nvPicPr>
        <p:blipFill>
          <a:blip r:embed="rId3" cstate="print">
            <a:lum bright="30000" contrast="12000"/>
          </a:blip>
          <a:srcRect l="20552" b="17084"/>
          <a:stretch>
            <a:fillRect/>
          </a:stretch>
        </p:blipFill>
        <p:spPr bwMode="auto">
          <a:xfrm>
            <a:off x="871538" y="188913"/>
            <a:ext cx="7913687" cy="6192837"/>
          </a:xfrm>
          <a:prstGeom prst="rect">
            <a:avLst/>
          </a:prstGeom>
          <a:noFill/>
          <a:ln w="9525">
            <a:noFill/>
            <a:miter lim="800000"/>
            <a:headEnd/>
            <a:tailEnd/>
          </a:ln>
        </p:spPr>
      </p:pic>
      <p:sp>
        <p:nvSpPr>
          <p:cNvPr id="10" name="Rectangle 4"/>
          <p:cNvSpPr>
            <a:spLocks noChangeArrowheads="1"/>
          </p:cNvSpPr>
          <p:nvPr/>
        </p:nvSpPr>
        <p:spPr bwMode="auto">
          <a:xfrm>
            <a:off x="5391150" y="1555750"/>
            <a:ext cx="3155950" cy="3644900"/>
          </a:xfrm>
          <a:prstGeom prst="rect">
            <a:avLst/>
          </a:prstGeom>
          <a:solidFill>
            <a:srgbClr val="2D591F">
              <a:alpha val="41176"/>
            </a:srgbClr>
          </a:solidFill>
          <a:ln w="9525">
            <a:noFill/>
            <a:miter lim="800000"/>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pic>
        <p:nvPicPr>
          <p:cNvPr id="20484" name="Picture 4" descr="IMG_6269a (256)"/>
          <p:cNvPicPr>
            <a:picLocks noChangeAspect="1" noChangeArrowheads="1"/>
          </p:cNvPicPr>
          <p:nvPr/>
        </p:nvPicPr>
        <p:blipFill>
          <a:blip r:embed="rId4" cstate="print"/>
          <a:srcRect/>
          <a:stretch>
            <a:fillRect/>
          </a:stretch>
        </p:blipFill>
        <p:spPr bwMode="auto">
          <a:xfrm>
            <a:off x="1447800" y="5849938"/>
            <a:ext cx="1512888" cy="1008062"/>
          </a:xfrm>
          <a:prstGeom prst="rect">
            <a:avLst/>
          </a:prstGeom>
          <a:noFill/>
          <a:ln w="9525">
            <a:noFill/>
            <a:miter lim="800000"/>
            <a:headEnd/>
            <a:tailEnd/>
          </a:ln>
        </p:spPr>
      </p:pic>
      <p:pic>
        <p:nvPicPr>
          <p:cNvPr id="20485" name="Picture 5" descr="IMG_6394"/>
          <p:cNvPicPr>
            <a:picLocks noChangeAspect="1" noChangeArrowheads="1"/>
          </p:cNvPicPr>
          <p:nvPr/>
        </p:nvPicPr>
        <p:blipFill>
          <a:blip r:embed="rId5" cstate="print"/>
          <a:srcRect/>
          <a:stretch>
            <a:fillRect/>
          </a:stretch>
        </p:blipFill>
        <p:spPr bwMode="auto">
          <a:xfrm>
            <a:off x="3030538" y="5849938"/>
            <a:ext cx="1441450" cy="1008062"/>
          </a:xfrm>
          <a:prstGeom prst="rect">
            <a:avLst/>
          </a:prstGeom>
          <a:noFill/>
          <a:ln w="9525">
            <a:noFill/>
            <a:miter lim="800000"/>
            <a:headEnd/>
            <a:tailEnd/>
          </a:ln>
        </p:spPr>
      </p:pic>
      <p:pic>
        <p:nvPicPr>
          <p:cNvPr id="20486" name="Picture 6" descr="IMG_2667"/>
          <p:cNvPicPr>
            <a:picLocks noChangeAspect="1" noChangeArrowheads="1"/>
          </p:cNvPicPr>
          <p:nvPr/>
        </p:nvPicPr>
        <p:blipFill>
          <a:blip r:embed="rId6" cstate="print"/>
          <a:srcRect/>
          <a:stretch>
            <a:fillRect/>
          </a:stretch>
        </p:blipFill>
        <p:spPr bwMode="auto">
          <a:xfrm>
            <a:off x="4543425" y="5849938"/>
            <a:ext cx="1584325" cy="1008062"/>
          </a:xfrm>
          <a:prstGeom prst="rect">
            <a:avLst/>
          </a:prstGeom>
          <a:noFill/>
          <a:ln w="9525">
            <a:noFill/>
            <a:miter lim="800000"/>
            <a:headEnd/>
            <a:tailEnd/>
          </a:ln>
        </p:spPr>
      </p:pic>
      <p:pic>
        <p:nvPicPr>
          <p:cNvPr id="20487" name="Picture 7" descr="IMG_2866"/>
          <p:cNvPicPr>
            <a:picLocks noChangeAspect="1" noChangeArrowheads="1"/>
          </p:cNvPicPr>
          <p:nvPr/>
        </p:nvPicPr>
        <p:blipFill>
          <a:blip r:embed="rId7" cstate="print"/>
          <a:srcRect/>
          <a:stretch>
            <a:fillRect/>
          </a:stretch>
        </p:blipFill>
        <p:spPr bwMode="auto">
          <a:xfrm>
            <a:off x="7777163" y="5849938"/>
            <a:ext cx="1547812" cy="1008062"/>
          </a:xfrm>
          <a:prstGeom prst="rect">
            <a:avLst/>
          </a:prstGeom>
          <a:noFill/>
          <a:ln w="9525">
            <a:noFill/>
            <a:miter lim="800000"/>
            <a:headEnd/>
            <a:tailEnd/>
          </a:ln>
        </p:spPr>
      </p:pic>
      <p:pic>
        <p:nvPicPr>
          <p:cNvPr id="20488" name="Picture 8" descr="IMG_2779"/>
          <p:cNvPicPr>
            <a:picLocks noChangeAspect="1" noChangeArrowheads="1"/>
          </p:cNvPicPr>
          <p:nvPr/>
        </p:nvPicPr>
        <p:blipFill>
          <a:blip r:embed="rId8" cstate="print"/>
          <a:srcRect/>
          <a:stretch>
            <a:fillRect/>
          </a:stretch>
        </p:blipFill>
        <p:spPr bwMode="auto">
          <a:xfrm>
            <a:off x="6186488" y="5849938"/>
            <a:ext cx="1512887" cy="1008062"/>
          </a:xfrm>
          <a:prstGeom prst="rect">
            <a:avLst/>
          </a:prstGeom>
          <a:noFill/>
          <a:ln w="9525">
            <a:noFill/>
            <a:miter lim="800000"/>
            <a:headEnd/>
            <a:tailEnd/>
          </a:ln>
        </p:spPr>
      </p:pic>
      <p:sp>
        <p:nvSpPr>
          <p:cNvPr id="12" name="Title 1"/>
          <p:cNvSpPr txBox="1">
            <a:spLocks/>
          </p:cNvSpPr>
          <p:nvPr/>
        </p:nvSpPr>
        <p:spPr bwMode="auto">
          <a:xfrm>
            <a:off x="5387975" y="2492375"/>
            <a:ext cx="3159125" cy="1470025"/>
          </a:xfrm>
          <a:prstGeom prst="rect">
            <a:avLst/>
          </a:prstGeom>
          <a:noFill/>
          <a:ln w="9525">
            <a:noFill/>
            <a:miter lim="800000"/>
            <a:headEnd/>
            <a:tailEnd/>
          </a:ln>
        </p:spPr>
        <p:txBody>
          <a:bodyPr anchor="ctr"/>
          <a:lstStyle/>
          <a:p>
            <a:pPr marL="180000" lvl="1" defTabSz="457200">
              <a:lnSpc>
                <a:spcPct val="90000"/>
              </a:lnSpc>
              <a:defRPr/>
            </a:pPr>
            <a:r>
              <a:rPr lang="en-US" sz="2800" b="1" dirty="0">
                <a:solidFill>
                  <a:schemeClr val="accent3"/>
                </a:solidFill>
                <a:latin typeface="Arial" charset="0"/>
                <a:cs typeface="Arial" charset="0"/>
              </a:rPr>
              <a:t> </a:t>
            </a:r>
          </a:p>
          <a:p>
            <a:pPr marL="180000" lvl="1">
              <a:defRPr/>
            </a:pPr>
            <a:r>
              <a:rPr lang="en-US" sz="2800" b="1" dirty="0">
                <a:solidFill>
                  <a:schemeClr val="accent3"/>
                </a:solidFill>
                <a:latin typeface="Arial" charset="0"/>
                <a:cs typeface="Arial" charset="0"/>
              </a:rPr>
              <a:t>„Active citizenship“ </a:t>
            </a:r>
          </a:p>
          <a:p>
            <a:pPr marL="180000" lvl="1">
              <a:defRPr/>
            </a:pPr>
            <a:endParaRPr lang="en-US" sz="2800" b="1" dirty="0">
              <a:solidFill>
                <a:schemeClr val="accent3"/>
              </a:solidFill>
              <a:latin typeface="Arial" charset="0"/>
              <a:cs typeface="Arial" charset="0"/>
            </a:endParaRPr>
          </a:p>
          <a:p>
            <a:pPr marL="180000" lvl="1">
              <a:defRPr/>
            </a:pPr>
            <a:r>
              <a:rPr lang="en-US" sz="2800" b="1" dirty="0">
                <a:solidFill>
                  <a:schemeClr val="accent3"/>
                </a:solidFill>
                <a:latin typeface="Arial" charset="0"/>
                <a:cs typeface="Arial" charset="0"/>
              </a:rPr>
              <a:t>„Youth Empowerment“</a:t>
            </a:r>
          </a:p>
          <a:p>
            <a:pPr marL="180000" lvl="1">
              <a:defRPr/>
            </a:pPr>
            <a:endParaRPr lang="en-US" sz="1600" b="1" dirty="0">
              <a:solidFill>
                <a:schemeClr val="accent3"/>
              </a:solidFill>
              <a:latin typeface="Arial" charset="0"/>
              <a:cs typeface="Arial" charset="0"/>
            </a:endParaRPr>
          </a:p>
          <a:p>
            <a:pPr marL="180000" lvl="1">
              <a:defRPr/>
            </a:pPr>
            <a:r>
              <a:rPr lang="en-US" sz="2800" b="1" dirty="0">
                <a:solidFill>
                  <a:schemeClr val="accent3"/>
                </a:solidFill>
                <a:latin typeface="Arial" charset="0"/>
                <a:cs typeface="Arial" charset="0"/>
              </a:rPr>
              <a:t>Peer to Peer</a:t>
            </a:r>
          </a:p>
          <a:p>
            <a:pPr marL="180000" defTabSz="457200">
              <a:lnSpc>
                <a:spcPct val="90000"/>
              </a:lnSpc>
              <a:defRPr/>
            </a:pPr>
            <a:endParaRPr lang="en-US" sz="2800" b="1" dirty="0">
              <a:solidFill>
                <a:srgbClr val="F3F2E9"/>
              </a:solidFill>
              <a:latin typeface="Arial" charset="0"/>
              <a:cs typeface="Arial" charset="0"/>
            </a:endParaRPr>
          </a:p>
        </p:txBody>
      </p:sp>
      <p:sp>
        <p:nvSpPr>
          <p:cNvPr id="20490"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endParaRPr lang="en-GB" sz="1400" b="1">
              <a:solidFill>
                <a:srgbClr val="0D0D0D"/>
              </a:solidFill>
            </a:endParaRPr>
          </a:p>
          <a:p>
            <a:pPr algn="r" defTabSz="457200"/>
            <a:r>
              <a:rPr lang="en-GB" sz="1400">
                <a:solidFill>
                  <a:srgbClr val="0D0D0D"/>
                </a:solidFill>
              </a:rPr>
              <a:t>A Roadmap for a Living Planet </a:t>
            </a:r>
            <a:endParaRPr lang="en-US" sz="1400">
              <a:solidFill>
                <a:srgbClr val="0D0D0D"/>
              </a:solidFill>
            </a:endParaRPr>
          </a:p>
        </p:txBody>
      </p:sp>
      <p:sp>
        <p:nvSpPr>
          <p:cNvPr id="20491"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pic>
        <p:nvPicPr>
          <p:cNvPr id="20492" name="Picture 31" descr="EuropeanSchools-0579"/>
          <p:cNvPicPr>
            <a:picLocks noChangeAspect="1" noChangeArrowheads="1"/>
          </p:cNvPicPr>
          <p:nvPr/>
        </p:nvPicPr>
        <p:blipFill>
          <a:blip r:embed="rId9" cstate="print"/>
          <a:srcRect/>
          <a:stretch>
            <a:fillRect/>
          </a:stretch>
        </p:blipFill>
        <p:spPr bwMode="auto">
          <a:xfrm>
            <a:off x="-107950" y="5876925"/>
            <a:ext cx="1511300"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One focus: Wetlands</a:t>
            </a:r>
          </a:p>
        </p:txBody>
      </p:sp>
      <p:sp>
        <p:nvSpPr>
          <p:cNvPr id="21507" name="Rectangle 3"/>
          <p:cNvSpPr>
            <a:spLocks noGrp="1" noChangeArrowheads="1"/>
          </p:cNvSpPr>
          <p:nvPr>
            <p:ph type="body" sz="half"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z="2800" b="1" smtClean="0"/>
              <a:t>What are wetlands and why are they important</a:t>
            </a:r>
          </a:p>
          <a:p>
            <a:endParaRPr lang="de-DE" sz="2800" b="1" smtClean="0"/>
          </a:p>
          <a:p>
            <a:r>
              <a:rPr lang="de-DE" sz="1800" b="1" smtClean="0"/>
              <a:t>SHOW MOVIE</a:t>
            </a:r>
          </a:p>
          <a:p>
            <a:endParaRPr lang="de-DE" sz="1800" b="1" smtClean="0"/>
          </a:p>
          <a:p>
            <a:r>
              <a:rPr lang="de-DE" sz="2800" b="1" smtClean="0"/>
              <a:t>What are the threats</a:t>
            </a:r>
          </a:p>
        </p:txBody>
      </p:sp>
      <p:sp>
        <p:nvSpPr>
          <p:cNvPr id="4" name="Rectangle 2"/>
          <p:cNvSpPr txBox="1">
            <a:spLocks noChangeArrowheads="1"/>
          </p:cNvSpPr>
          <p:nvPr/>
        </p:nvSpPr>
        <p:spPr bwMode="auto">
          <a:xfrm>
            <a:off x="500063" y="714375"/>
            <a:ext cx="8229600" cy="1143000"/>
          </a:xfrm>
          <a:prstGeom prst="rect">
            <a:avLst/>
          </a:prstGeom>
          <a:noFill/>
          <a:ln>
            <a:miter lim="800000"/>
            <a:headEnd/>
            <a:tailEnd/>
          </a:ln>
        </p:spPr>
        <p:txBody>
          <a:bodyPr/>
          <a:lstStyle/>
          <a:p>
            <a:pPr algn="ctr" eaLnBrk="0" hangingPunct="0">
              <a:defRPr/>
            </a:pPr>
            <a:r>
              <a:rPr lang="sl-SI" sz="4400" i="1" kern="0" dirty="0">
                <a:solidFill>
                  <a:srgbClr val="00B050"/>
                </a:solidFill>
                <a:latin typeface="+mj-lt"/>
                <a:ea typeface="+mj-ea"/>
                <a:cs typeface="+mj-cs"/>
              </a:rPr>
              <a:t>Ena od usmeritev</a:t>
            </a:r>
            <a:r>
              <a:rPr lang="de-DE" sz="4400" i="1" kern="0" dirty="0">
                <a:solidFill>
                  <a:srgbClr val="00B050"/>
                </a:solidFill>
                <a:latin typeface="+mj-lt"/>
                <a:ea typeface="+mj-ea"/>
                <a:cs typeface="+mj-cs"/>
              </a:rPr>
              <a:t>: </a:t>
            </a:r>
            <a:r>
              <a:rPr lang="sl-SI" sz="4400" i="1" kern="0" dirty="0">
                <a:solidFill>
                  <a:srgbClr val="00B050"/>
                </a:solidFill>
                <a:latin typeface="+mj-lt"/>
                <a:ea typeface="+mj-ea"/>
                <a:cs typeface="+mj-cs"/>
              </a:rPr>
              <a:t>Mokrišča</a:t>
            </a:r>
            <a:endParaRPr lang="de-DE" sz="4400" i="1" kern="0" dirty="0">
              <a:solidFill>
                <a:srgbClr val="00B050"/>
              </a:solidFill>
              <a:latin typeface="+mj-lt"/>
              <a:ea typeface="+mj-ea"/>
              <a:cs typeface="+mj-cs"/>
            </a:endParaRPr>
          </a:p>
        </p:txBody>
      </p:sp>
      <p:sp>
        <p:nvSpPr>
          <p:cNvPr id="5" name="Rectangle 3"/>
          <p:cNvSpPr txBox="1">
            <a:spLocks noChangeArrowheads="1"/>
          </p:cNvSpPr>
          <p:nvPr/>
        </p:nvSpPr>
        <p:spPr bwMode="auto">
          <a:xfrm>
            <a:off x="4429125" y="1571625"/>
            <a:ext cx="4300538" cy="4525963"/>
          </a:xfrm>
          <a:prstGeom prst="rect">
            <a:avLst/>
          </a:prstGeom>
          <a:noFill/>
          <a:ln>
            <a:miter lim="800000"/>
            <a:headEnd/>
            <a:tailEnd/>
          </a:ln>
        </p:spPr>
        <p:txBody>
          <a:bodyPr/>
          <a:lstStyle/>
          <a:p>
            <a:pPr marL="342900" indent="-342900" eaLnBrk="0" hangingPunct="0">
              <a:spcBef>
                <a:spcPct val="20000"/>
              </a:spcBef>
              <a:buFontTx/>
              <a:buChar char="•"/>
              <a:defRPr/>
            </a:pPr>
            <a:r>
              <a:rPr lang="sl-SI" sz="3200" b="1" i="1" kern="0" dirty="0">
                <a:solidFill>
                  <a:srgbClr val="00B050"/>
                </a:solidFill>
                <a:latin typeface="+mn-lt"/>
                <a:cs typeface="+mn-cs"/>
              </a:rPr>
              <a:t>Kaj so mokrišča in zakaj so pomembna</a:t>
            </a:r>
            <a:endParaRPr lang="de-DE" sz="3200" b="1" i="1" kern="0" dirty="0">
              <a:solidFill>
                <a:srgbClr val="00B050"/>
              </a:solidFill>
              <a:latin typeface="+mn-lt"/>
              <a:cs typeface="+mn-cs"/>
            </a:endParaRPr>
          </a:p>
          <a:p>
            <a:pPr marL="342900" indent="-342900" eaLnBrk="0" hangingPunct="0">
              <a:spcBef>
                <a:spcPct val="20000"/>
              </a:spcBef>
              <a:buFontTx/>
              <a:buChar char="•"/>
              <a:defRPr/>
            </a:pPr>
            <a:endParaRPr lang="de-DE" sz="3200" b="1" i="1" kern="0" dirty="0">
              <a:solidFill>
                <a:srgbClr val="00B050"/>
              </a:solidFill>
              <a:latin typeface="+mn-lt"/>
              <a:cs typeface="+mn-cs"/>
            </a:endParaRPr>
          </a:p>
          <a:p>
            <a:pPr marL="342900" indent="-342900" eaLnBrk="0" hangingPunct="0">
              <a:spcBef>
                <a:spcPct val="20000"/>
              </a:spcBef>
              <a:defRPr/>
            </a:pPr>
            <a:endParaRPr lang="de-DE" sz="2000" b="1" i="1" kern="0" dirty="0">
              <a:solidFill>
                <a:srgbClr val="00B050"/>
              </a:solidFill>
              <a:latin typeface="+mn-lt"/>
              <a:cs typeface="+mn-cs"/>
            </a:endParaRPr>
          </a:p>
          <a:p>
            <a:pPr marL="342900" indent="-342900" eaLnBrk="0" hangingPunct="0">
              <a:spcBef>
                <a:spcPct val="20000"/>
              </a:spcBef>
              <a:buFontTx/>
              <a:buChar char="•"/>
              <a:defRPr/>
            </a:pPr>
            <a:r>
              <a:rPr lang="sl-SI" sz="3200" b="1" i="1" kern="0" dirty="0">
                <a:solidFill>
                  <a:srgbClr val="00B050"/>
                </a:solidFill>
                <a:latin typeface="+mn-lt"/>
                <a:cs typeface="+mn-cs"/>
              </a:rPr>
              <a:t>Kaj jim grozi</a:t>
            </a:r>
            <a:endParaRPr lang="de-DE" sz="3200" b="1" i="1" kern="0" dirty="0">
              <a:solidFill>
                <a:srgbClr val="00B050"/>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23850" y="22050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de-DE" sz="4000" smtClean="0"/>
              <a:t>What is the current situation of rivers in the Danube Basin?</a:t>
            </a:r>
          </a:p>
        </p:txBody>
      </p:sp>
      <p:sp>
        <p:nvSpPr>
          <p:cNvPr id="3" name="Rectangle 2"/>
          <p:cNvSpPr txBox="1">
            <a:spLocks noChangeArrowheads="1"/>
          </p:cNvSpPr>
          <p:nvPr/>
        </p:nvSpPr>
        <p:spPr bwMode="auto">
          <a:xfrm>
            <a:off x="428625" y="3643313"/>
            <a:ext cx="8229600" cy="1143000"/>
          </a:xfrm>
          <a:prstGeom prst="rect">
            <a:avLst/>
          </a:prstGeom>
          <a:noFill/>
          <a:ln>
            <a:miter lim="800000"/>
            <a:headEnd/>
            <a:tailEnd/>
          </a:ln>
        </p:spPr>
        <p:txBody>
          <a:bodyPr/>
          <a:lstStyle/>
          <a:p>
            <a:pPr algn="ctr" eaLnBrk="0" hangingPunct="0">
              <a:defRPr/>
            </a:pPr>
            <a:r>
              <a:rPr lang="sl-SI" sz="4000" i="1" kern="0" dirty="0">
                <a:solidFill>
                  <a:srgbClr val="00B050"/>
                </a:solidFill>
                <a:latin typeface="+mj-lt"/>
                <a:ea typeface="+mj-ea"/>
                <a:cs typeface="+mj-cs"/>
              </a:rPr>
              <a:t>Kakšno je trenutno stanje rek v povodju Donave</a:t>
            </a:r>
            <a:r>
              <a:rPr lang="de-DE" sz="4000" i="1" kern="0" dirty="0">
                <a:solidFill>
                  <a:srgbClr val="00B050"/>
                </a:solidFill>
                <a:latin typeface="+mj-lt"/>
                <a:ea typeface="+mj-ea"/>
                <a:cs typeface="+mj-cs"/>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0"/>
            <a:ext cx="800100" cy="6858000"/>
          </a:xfrm>
          <a:prstGeom prst="rect">
            <a:avLst/>
          </a:prstGeom>
          <a:solidFill>
            <a:schemeClr val="bg1"/>
          </a:solidFill>
          <a:ln>
            <a:noFill/>
          </a:ln>
          <a:extLst/>
        </p:spPr>
        <p:txBody>
          <a:bodyPr anchor="ctr"/>
          <a:lstStyle/>
          <a:p>
            <a:pPr algn="ctr" defTabSz="457200">
              <a:defRPr/>
            </a:pPr>
            <a:endParaRPr lang="en-US">
              <a:solidFill>
                <a:schemeClr val="lt1"/>
              </a:solidFill>
              <a:latin typeface="+mn-lt"/>
              <a:cs typeface="+mn-cs"/>
            </a:endParaRPr>
          </a:p>
        </p:txBody>
      </p:sp>
      <p:sp>
        <p:nvSpPr>
          <p:cNvPr id="17" name="Rectangle 16"/>
          <p:cNvSpPr>
            <a:spLocks noChangeArrowheads="1"/>
          </p:cNvSpPr>
          <p:nvPr/>
        </p:nvSpPr>
        <p:spPr bwMode="auto">
          <a:xfrm>
            <a:off x="635000" y="0"/>
            <a:ext cx="8509000" cy="190500"/>
          </a:xfrm>
          <a:prstGeom prst="rect">
            <a:avLst/>
          </a:prstGeom>
          <a:solidFill>
            <a:schemeClr val="bg1"/>
          </a:solidFill>
          <a:ln>
            <a:noFill/>
          </a:ln>
          <a:extLst/>
        </p:spPr>
        <p:txBody>
          <a:bodyPr anchor="ctr"/>
          <a:lstStyle/>
          <a:p>
            <a:pPr algn="ctr" defTabSz="457200">
              <a:defRPr/>
            </a:pPr>
            <a:endParaRPr lang="en-US">
              <a:solidFill>
                <a:schemeClr val="lt1"/>
              </a:solidFill>
              <a:latin typeface="+mn-lt"/>
              <a:cs typeface="+mn-cs"/>
            </a:endParaRPr>
          </a:p>
        </p:txBody>
      </p:sp>
      <p:sp>
        <p:nvSpPr>
          <p:cNvPr id="19" name="Rectangle 18"/>
          <p:cNvSpPr>
            <a:spLocks noChangeArrowheads="1"/>
          </p:cNvSpPr>
          <p:nvPr/>
        </p:nvSpPr>
        <p:spPr bwMode="auto">
          <a:xfrm flipH="1">
            <a:off x="8978900" y="0"/>
            <a:ext cx="211138" cy="6858000"/>
          </a:xfrm>
          <a:prstGeom prst="rect">
            <a:avLst/>
          </a:prstGeom>
          <a:solidFill>
            <a:schemeClr val="bg1"/>
          </a:solidFill>
          <a:ln>
            <a:noFill/>
          </a:ln>
          <a:extLst/>
        </p:spPr>
        <p:txBody>
          <a:bodyPr anchor="ctr"/>
          <a:lstStyle/>
          <a:p>
            <a:pPr algn="ctr" defTabSz="457200">
              <a:defRPr/>
            </a:pPr>
            <a:endParaRPr lang="en-US">
              <a:solidFill>
                <a:schemeClr val="lt1"/>
              </a:solidFill>
              <a:latin typeface="+mn-lt"/>
              <a:cs typeface="+mn-cs"/>
            </a:endParaRPr>
          </a:p>
        </p:txBody>
      </p:sp>
      <p:sp>
        <p:nvSpPr>
          <p:cNvPr id="5" name="Rectangle 4"/>
          <p:cNvSpPr/>
          <p:nvPr/>
        </p:nvSpPr>
        <p:spPr>
          <a:xfrm>
            <a:off x="0" y="0"/>
            <a:ext cx="107950"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3558" name="Picture 13" descr="master panda.jpg"/>
          <p:cNvPicPr>
            <a:picLocks noChangeAspect="1"/>
          </p:cNvPicPr>
          <p:nvPr/>
        </p:nvPicPr>
        <p:blipFill>
          <a:blip r:embed="rId3" cstate="print">
            <a:clrChange>
              <a:clrFrom>
                <a:srgbClr val="F1F1E7"/>
              </a:clrFrom>
              <a:clrTo>
                <a:srgbClr val="F1F1E7">
                  <a:alpha val="0"/>
                </a:srgbClr>
              </a:clrTo>
            </a:clrChange>
          </a:blip>
          <a:srcRect/>
          <a:stretch>
            <a:fillRect/>
          </a:stretch>
        </p:blipFill>
        <p:spPr bwMode="auto">
          <a:xfrm>
            <a:off x="171450" y="44450"/>
            <a:ext cx="527050" cy="836613"/>
          </a:xfrm>
          <a:prstGeom prst="rect">
            <a:avLst/>
          </a:prstGeom>
          <a:noFill/>
          <a:ln w="9525">
            <a:noFill/>
            <a:miter lim="800000"/>
            <a:headEnd/>
            <a:tailEnd/>
          </a:ln>
        </p:spPr>
      </p:pic>
      <p:sp>
        <p:nvSpPr>
          <p:cNvPr id="23559" name="TextBox 7"/>
          <p:cNvSpPr txBox="1">
            <a:spLocks noChangeArrowheads="1"/>
          </p:cNvSpPr>
          <p:nvPr/>
        </p:nvSpPr>
        <p:spPr bwMode="auto">
          <a:xfrm>
            <a:off x="3995738" y="188913"/>
            <a:ext cx="4973637" cy="450850"/>
          </a:xfrm>
          <a:prstGeom prst="rect">
            <a:avLst/>
          </a:prstGeom>
          <a:noFill/>
          <a:ln w="9525">
            <a:noFill/>
            <a:miter lim="800000"/>
            <a:headEnd/>
            <a:tailEnd/>
          </a:ln>
        </p:spPr>
        <p:txBody>
          <a:bodyPr wrap="none">
            <a:spAutoFit/>
          </a:bodyPr>
          <a:lstStyle/>
          <a:p>
            <a:pPr>
              <a:lnSpc>
                <a:spcPct val="80000"/>
              </a:lnSpc>
              <a:spcBef>
                <a:spcPct val="20000"/>
              </a:spcBef>
              <a:buClr>
                <a:srgbClr val="003893"/>
              </a:buClr>
            </a:pPr>
            <a:r>
              <a:rPr lang="en-US" sz="2800" b="1">
                <a:solidFill>
                  <a:srgbClr val="3C8C93"/>
                </a:solidFill>
                <a:ea typeface="MS PGothic" pitchFamily="34" charset="-128"/>
              </a:rPr>
              <a:t>Danube – Carpathian region</a:t>
            </a:r>
          </a:p>
        </p:txBody>
      </p:sp>
      <p:pic>
        <p:nvPicPr>
          <p:cNvPr id="23560" name="Picture 2"/>
          <p:cNvPicPr>
            <a:picLocks noChangeAspect="1"/>
          </p:cNvPicPr>
          <p:nvPr/>
        </p:nvPicPr>
        <p:blipFill>
          <a:blip r:embed="rId4" cstate="print"/>
          <a:srcRect/>
          <a:stretch>
            <a:fillRect/>
          </a:stretch>
        </p:blipFill>
        <p:spPr bwMode="auto">
          <a:xfrm>
            <a:off x="250825" y="620713"/>
            <a:ext cx="8785225" cy="6226175"/>
          </a:xfrm>
          <a:prstGeom prst="rect">
            <a:avLst/>
          </a:prstGeom>
          <a:noFill/>
          <a:ln w="9525">
            <a:noFill/>
            <a:miter lim="800000"/>
            <a:headEnd/>
            <a:tailEnd/>
          </a:ln>
        </p:spPr>
      </p:pic>
      <p:sp>
        <p:nvSpPr>
          <p:cNvPr id="23561" name="TextBox 7"/>
          <p:cNvSpPr txBox="1">
            <a:spLocks noChangeArrowheads="1"/>
          </p:cNvSpPr>
          <p:nvPr/>
        </p:nvSpPr>
        <p:spPr bwMode="auto">
          <a:xfrm>
            <a:off x="4071938" y="571500"/>
            <a:ext cx="5303837" cy="436563"/>
          </a:xfrm>
          <a:prstGeom prst="rect">
            <a:avLst/>
          </a:prstGeom>
          <a:noFill/>
          <a:ln w="9525">
            <a:noFill/>
            <a:miter lim="800000"/>
            <a:headEnd/>
            <a:tailEnd/>
          </a:ln>
        </p:spPr>
        <p:txBody>
          <a:bodyPr wrap="none">
            <a:spAutoFit/>
          </a:bodyPr>
          <a:lstStyle/>
          <a:p>
            <a:pPr>
              <a:lnSpc>
                <a:spcPct val="80000"/>
              </a:lnSpc>
              <a:spcBef>
                <a:spcPct val="20000"/>
              </a:spcBef>
              <a:buClr>
                <a:srgbClr val="003893"/>
              </a:buClr>
            </a:pPr>
            <a:r>
              <a:rPr lang="en-US" sz="2800" b="1" i="1">
                <a:solidFill>
                  <a:srgbClr val="00B050"/>
                </a:solidFill>
                <a:ea typeface="MS PGothic" pitchFamily="34" charset="-128"/>
              </a:rPr>
              <a:t>D</a:t>
            </a:r>
            <a:r>
              <a:rPr lang="sl-SI" sz="2800" b="1" i="1">
                <a:solidFill>
                  <a:srgbClr val="00B050"/>
                </a:solidFill>
                <a:ea typeface="MS PGothic" pitchFamily="34" charset="-128"/>
              </a:rPr>
              <a:t>onavsko</a:t>
            </a:r>
            <a:r>
              <a:rPr lang="en-US" sz="2800" b="1" i="1">
                <a:solidFill>
                  <a:srgbClr val="00B050"/>
                </a:solidFill>
                <a:ea typeface="MS PGothic" pitchFamily="34" charset="-128"/>
              </a:rPr>
              <a:t> – </a:t>
            </a:r>
            <a:r>
              <a:rPr lang="sl-SI" sz="2800" b="1" i="1">
                <a:solidFill>
                  <a:srgbClr val="00B050"/>
                </a:solidFill>
                <a:ea typeface="MS PGothic" pitchFamily="34" charset="-128"/>
              </a:rPr>
              <a:t>Karpatska regija</a:t>
            </a:r>
            <a:endParaRPr lang="en-US" sz="2800" b="1" i="1">
              <a:solidFill>
                <a:srgbClr val="00B050"/>
              </a:solidFill>
              <a:ea typeface="MS PGothic" pitchFamily="34"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0"/>
            <a:ext cx="800100" cy="6858000"/>
          </a:xfrm>
          <a:prstGeom prst="rect">
            <a:avLst/>
          </a:prstGeom>
          <a:solidFill>
            <a:schemeClr val="bg1"/>
          </a:solidFill>
          <a:ln>
            <a:noFill/>
          </a:ln>
          <a:extLst/>
        </p:spPr>
        <p:txBody>
          <a:bodyPr anchor="ctr"/>
          <a:lstStyle/>
          <a:p>
            <a:pPr algn="ctr" defTabSz="457200">
              <a:defRPr/>
            </a:pPr>
            <a:endParaRPr lang="en-US">
              <a:solidFill>
                <a:schemeClr val="lt1"/>
              </a:solidFill>
              <a:latin typeface="+mn-lt"/>
              <a:cs typeface="+mn-cs"/>
            </a:endParaRPr>
          </a:p>
        </p:txBody>
      </p:sp>
      <p:sp>
        <p:nvSpPr>
          <p:cNvPr id="17" name="Rectangle 16"/>
          <p:cNvSpPr>
            <a:spLocks noChangeArrowheads="1"/>
          </p:cNvSpPr>
          <p:nvPr/>
        </p:nvSpPr>
        <p:spPr bwMode="auto">
          <a:xfrm>
            <a:off x="635000" y="0"/>
            <a:ext cx="8509000" cy="190500"/>
          </a:xfrm>
          <a:prstGeom prst="rect">
            <a:avLst/>
          </a:prstGeom>
          <a:solidFill>
            <a:schemeClr val="bg1"/>
          </a:solidFill>
          <a:ln>
            <a:noFill/>
          </a:ln>
          <a:extLst/>
        </p:spPr>
        <p:txBody>
          <a:bodyPr anchor="ctr"/>
          <a:lstStyle/>
          <a:p>
            <a:pPr algn="ctr" defTabSz="457200">
              <a:defRPr/>
            </a:pPr>
            <a:endParaRPr lang="en-US">
              <a:solidFill>
                <a:schemeClr val="lt1"/>
              </a:solidFill>
              <a:latin typeface="+mn-lt"/>
              <a:cs typeface="+mn-cs"/>
            </a:endParaRPr>
          </a:p>
        </p:txBody>
      </p:sp>
      <p:sp>
        <p:nvSpPr>
          <p:cNvPr id="19" name="Rectangle 18"/>
          <p:cNvSpPr>
            <a:spLocks noChangeArrowheads="1"/>
          </p:cNvSpPr>
          <p:nvPr/>
        </p:nvSpPr>
        <p:spPr bwMode="auto">
          <a:xfrm flipH="1">
            <a:off x="8978900" y="0"/>
            <a:ext cx="211138" cy="6858000"/>
          </a:xfrm>
          <a:prstGeom prst="rect">
            <a:avLst/>
          </a:prstGeom>
          <a:solidFill>
            <a:schemeClr val="bg1"/>
          </a:solidFill>
          <a:ln>
            <a:noFill/>
          </a:ln>
          <a:extLst/>
        </p:spPr>
        <p:txBody>
          <a:bodyPr anchor="ctr"/>
          <a:lstStyle/>
          <a:p>
            <a:pPr algn="ctr" defTabSz="457200">
              <a:defRPr/>
            </a:pPr>
            <a:endParaRPr lang="en-US">
              <a:solidFill>
                <a:schemeClr val="lt1"/>
              </a:solidFill>
              <a:latin typeface="+mn-lt"/>
              <a:cs typeface="+mn-cs"/>
            </a:endParaRPr>
          </a:p>
        </p:txBody>
      </p:sp>
      <p:sp>
        <p:nvSpPr>
          <p:cNvPr id="5" name="Rectangle 4"/>
          <p:cNvSpPr/>
          <p:nvPr/>
        </p:nvSpPr>
        <p:spPr>
          <a:xfrm>
            <a:off x="0" y="0"/>
            <a:ext cx="107950"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25606" name="Picture 3" descr="Map220607"/>
          <p:cNvPicPr>
            <a:picLocks noChangeAspect="1" noChangeArrowheads="1"/>
          </p:cNvPicPr>
          <p:nvPr/>
        </p:nvPicPr>
        <p:blipFill>
          <a:blip r:embed="rId3" cstate="print"/>
          <a:srcRect/>
          <a:stretch>
            <a:fillRect/>
          </a:stretch>
        </p:blipFill>
        <p:spPr bwMode="auto">
          <a:xfrm>
            <a:off x="290513" y="836613"/>
            <a:ext cx="8863012" cy="5670550"/>
          </a:xfrm>
          <a:prstGeom prst="rect">
            <a:avLst/>
          </a:prstGeom>
          <a:noFill/>
          <a:ln w="9525">
            <a:noFill/>
            <a:miter lim="800000"/>
            <a:headEnd/>
            <a:tailEnd/>
          </a:ln>
        </p:spPr>
      </p:pic>
      <p:sp>
        <p:nvSpPr>
          <p:cNvPr id="25607" name="TextBox 8"/>
          <p:cNvSpPr txBox="1">
            <a:spLocks noChangeArrowheads="1"/>
          </p:cNvSpPr>
          <p:nvPr/>
        </p:nvSpPr>
        <p:spPr bwMode="auto">
          <a:xfrm>
            <a:off x="1042988" y="188913"/>
            <a:ext cx="8158162" cy="450850"/>
          </a:xfrm>
          <a:prstGeom prst="rect">
            <a:avLst/>
          </a:prstGeom>
          <a:noFill/>
          <a:ln w="9525">
            <a:noFill/>
            <a:miter lim="800000"/>
            <a:headEnd/>
            <a:tailEnd/>
          </a:ln>
        </p:spPr>
        <p:txBody>
          <a:bodyPr wrap="none">
            <a:spAutoFit/>
          </a:bodyPr>
          <a:lstStyle/>
          <a:p>
            <a:pPr>
              <a:lnSpc>
                <a:spcPct val="80000"/>
              </a:lnSpc>
              <a:spcBef>
                <a:spcPct val="20000"/>
              </a:spcBef>
              <a:buClr>
                <a:srgbClr val="003893"/>
              </a:buClr>
            </a:pPr>
            <a:r>
              <a:rPr lang="en-US" sz="2800" b="1">
                <a:solidFill>
                  <a:srgbClr val="3C8C93"/>
                </a:solidFill>
                <a:ea typeface="MS PGothic" pitchFamily="34" charset="-128"/>
              </a:rPr>
              <a:t>Baseline/Status </a:t>
            </a:r>
            <a:r>
              <a:rPr lang="en-US" sz="2400" b="1">
                <a:solidFill>
                  <a:srgbClr val="3C8C93"/>
                </a:solidFill>
                <a:ea typeface="MS PGothic" pitchFamily="34" charset="-128"/>
              </a:rPr>
              <a:t>– disconnected rivers &amp; habitats (2) </a:t>
            </a:r>
          </a:p>
        </p:txBody>
      </p:sp>
      <p:sp>
        <p:nvSpPr>
          <p:cNvPr id="25608" name="TextBox 1"/>
          <p:cNvSpPr txBox="1">
            <a:spLocks noChangeArrowheads="1"/>
          </p:cNvSpPr>
          <p:nvPr/>
        </p:nvSpPr>
        <p:spPr bwMode="auto">
          <a:xfrm>
            <a:off x="993775" y="500063"/>
            <a:ext cx="7686675" cy="436562"/>
          </a:xfrm>
          <a:prstGeom prst="rect">
            <a:avLst/>
          </a:prstGeom>
          <a:noFill/>
          <a:ln w="9525">
            <a:noFill/>
            <a:miter lim="800000"/>
            <a:headEnd/>
            <a:tailEnd/>
          </a:ln>
        </p:spPr>
        <p:txBody>
          <a:bodyPr wrap="none">
            <a:spAutoFit/>
          </a:bodyPr>
          <a:lstStyle/>
          <a:p>
            <a:pPr>
              <a:lnSpc>
                <a:spcPct val="80000"/>
              </a:lnSpc>
              <a:spcBef>
                <a:spcPct val="20000"/>
              </a:spcBef>
              <a:buClr>
                <a:srgbClr val="003893"/>
              </a:buClr>
            </a:pPr>
            <a:r>
              <a:rPr lang="sl-SI" sz="2800" b="1" i="1">
                <a:solidFill>
                  <a:srgbClr val="00B050"/>
                </a:solidFill>
                <a:ea typeface="MS PGothic" pitchFamily="34" charset="-128"/>
              </a:rPr>
              <a:t>Izhodišče</a:t>
            </a:r>
            <a:r>
              <a:rPr lang="en-US" sz="2800" b="1" i="1">
                <a:solidFill>
                  <a:srgbClr val="00B050"/>
                </a:solidFill>
                <a:ea typeface="MS PGothic" pitchFamily="34" charset="-128"/>
              </a:rPr>
              <a:t>/Status </a:t>
            </a:r>
            <a:r>
              <a:rPr lang="en-US" sz="2400" b="1" i="1">
                <a:solidFill>
                  <a:srgbClr val="00B050"/>
                </a:solidFill>
                <a:ea typeface="MS PGothic" pitchFamily="34" charset="-128"/>
              </a:rPr>
              <a:t>– </a:t>
            </a:r>
            <a:r>
              <a:rPr lang="sl-SI" sz="2400" b="1" i="1">
                <a:solidFill>
                  <a:srgbClr val="00B050"/>
                </a:solidFill>
                <a:ea typeface="MS PGothic" pitchFamily="34" charset="-128"/>
              </a:rPr>
              <a:t>prekinitve rek</a:t>
            </a:r>
            <a:r>
              <a:rPr lang="en-US" sz="2400" b="1" i="1">
                <a:solidFill>
                  <a:srgbClr val="00B050"/>
                </a:solidFill>
                <a:ea typeface="MS PGothic" pitchFamily="34" charset="-128"/>
              </a:rPr>
              <a:t> &amp; habitat</a:t>
            </a:r>
            <a:r>
              <a:rPr lang="sl-SI" sz="2400" b="1" i="1">
                <a:solidFill>
                  <a:srgbClr val="00B050"/>
                </a:solidFill>
                <a:ea typeface="MS PGothic" pitchFamily="34" charset="-128"/>
              </a:rPr>
              <a:t>ov</a:t>
            </a:r>
            <a:r>
              <a:rPr lang="en-US" sz="2400" b="1" i="1">
                <a:solidFill>
                  <a:srgbClr val="00B050"/>
                </a:solidFill>
                <a:ea typeface="MS PGothic" pitchFamily="34" charset="-128"/>
              </a:rPr>
              <a:t> (</a:t>
            </a:r>
            <a:r>
              <a:rPr lang="sl-SI" sz="2400" b="1" i="1">
                <a:solidFill>
                  <a:srgbClr val="00B050"/>
                </a:solidFill>
                <a:ea typeface="MS PGothic" pitchFamily="34" charset="-128"/>
              </a:rPr>
              <a:t>2</a:t>
            </a:r>
            <a:r>
              <a:rPr lang="en-US" sz="2400" b="1" i="1">
                <a:solidFill>
                  <a:srgbClr val="00B050"/>
                </a:solidFill>
                <a:ea typeface="MS PGothic" pitchFamily="34" charset="-128"/>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0"/>
            <a:ext cx="800100" cy="6858000"/>
          </a:xfrm>
          <a:prstGeom prst="rect">
            <a:avLst/>
          </a:prstGeom>
          <a:solidFill>
            <a:schemeClr val="bg1"/>
          </a:solidFill>
          <a:ln w="9525">
            <a:noFill/>
            <a:miter lim="800000"/>
            <a:headEnd/>
            <a:tailEnd/>
          </a:ln>
        </p:spPr>
        <p:txBody>
          <a:bodyPr anchor="ctr"/>
          <a:lstStyle/>
          <a:p>
            <a:pPr algn="ctr" defTabSz="457200">
              <a:defRPr/>
            </a:pPr>
            <a:endParaRPr lang="en-US">
              <a:solidFill>
                <a:schemeClr val="lt1"/>
              </a:solidFill>
              <a:latin typeface="+mn-lt"/>
              <a:cs typeface="Arial" charset="0"/>
            </a:endParaRPr>
          </a:p>
        </p:txBody>
      </p:sp>
      <p:pic>
        <p:nvPicPr>
          <p:cNvPr id="27651" name="Picture 3"/>
          <p:cNvPicPr>
            <a:picLocks noChangeAspect="1" noChangeArrowheads="1"/>
          </p:cNvPicPr>
          <p:nvPr/>
        </p:nvPicPr>
        <p:blipFill>
          <a:blip r:embed="rId3" cstate="print"/>
          <a:srcRect/>
          <a:stretch>
            <a:fillRect/>
          </a:stretch>
        </p:blipFill>
        <p:spPr bwMode="auto">
          <a:xfrm>
            <a:off x="0" y="157163"/>
            <a:ext cx="9396413" cy="6700837"/>
          </a:xfrm>
          <a:prstGeom prst="rect">
            <a:avLst/>
          </a:prstGeom>
          <a:noFill/>
          <a:ln w="9525">
            <a:noFill/>
            <a:miter lim="800000"/>
            <a:headEnd/>
            <a:tailEnd/>
          </a:ln>
        </p:spPr>
      </p:pic>
      <p:sp>
        <p:nvSpPr>
          <p:cNvPr id="17" name="Rectangle 16"/>
          <p:cNvSpPr>
            <a:spLocks noChangeArrowheads="1"/>
          </p:cNvSpPr>
          <p:nvPr/>
        </p:nvSpPr>
        <p:spPr bwMode="auto">
          <a:xfrm>
            <a:off x="635000" y="0"/>
            <a:ext cx="8509000" cy="190500"/>
          </a:xfrm>
          <a:prstGeom prst="rect">
            <a:avLst/>
          </a:prstGeom>
          <a:solidFill>
            <a:schemeClr val="bg1"/>
          </a:solidFill>
          <a:ln w="9525">
            <a:noFill/>
            <a:miter lim="800000"/>
            <a:headEnd/>
            <a:tailEnd/>
          </a:ln>
        </p:spPr>
        <p:txBody>
          <a:bodyPr anchor="ctr"/>
          <a:lstStyle/>
          <a:p>
            <a:pPr algn="ctr" defTabSz="457200">
              <a:defRPr/>
            </a:pPr>
            <a:endParaRPr lang="en-US">
              <a:solidFill>
                <a:schemeClr val="lt1"/>
              </a:solidFill>
              <a:latin typeface="+mn-lt"/>
              <a:cs typeface="Arial" charset="0"/>
            </a:endParaRPr>
          </a:p>
        </p:txBody>
      </p:sp>
      <p:sp>
        <p:nvSpPr>
          <p:cNvPr id="19" name="Rectangle 18"/>
          <p:cNvSpPr>
            <a:spLocks noChangeArrowheads="1"/>
          </p:cNvSpPr>
          <p:nvPr/>
        </p:nvSpPr>
        <p:spPr bwMode="auto">
          <a:xfrm flipH="1">
            <a:off x="8978900" y="0"/>
            <a:ext cx="211138" cy="6858000"/>
          </a:xfrm>
          <a:prstGeom prst="rect">
            <a:avLst/>
          </a:prstGeom>
          <a:solidFill>
            <a:schemeClr val="bg1"/>
          </a:solidFill>
          <a:ln w="9525">
            <a:noFill/>
            <a:miter lim="800000"/>
            <a:headEnd/>
            <a:tailEnd/>
          </a:ln>
        </p:spPr>
        <p:txBody>
          <a:bodyPr anchor="ctr"/>
          <a:lstStyle/>
          <a:p>
            <a:pPr algn="ctr" defTabSz="457200">
              <a:defRPr/>
            </a:pPr>
            <a:endParaRPr lang="en-US">
              <a:solidFill>
                <a:schemeClr val="lt1"/>
              </a:solidFill>
              <a:latin typeface="+mn-lt"/>
              <a:cs typeface="Arial" charset="0"/>
            </a:endParaRPr>
          </a:p>
        </p:txBody>
      </p:sp>
      <p:sp>
        <p:nvSpPr>
          <p:cNvPr id="27654" name="PoljeZBesedilom 5"/>
          <p:cNvSpPr txBox="1">
            <a:spLocks noChangeArrowheads="1"/>
          </p:cNvSpPr>
          <p:nvPr/>
        </p:nvSpPr>
        <p:spPr bwMode="auto">
          <a:xfrm>
            <a:off x="0" y="0"/>
            <a:ext cx="9358313" cy="369888"/>
          </a:xfrm>
          <a:prstGeom prst="rect">
            <a:avLst/>
          </a:prstGeom>
          <a:noFill/>
          <a:ln w="9525">
            <a:noFill/>
            <a:miter lim="800000"/>
            <a:headEnd/>
            <a:tailEnd/>
          </a:ln>
        </p:spPr>
        <p:txBody>
          <a:bodyPr>
            <a:spAutoFit/>
          </a:bodyPr>
          <a:lstStyle/>
          <a:p>
            <a:pPr algn="ctr"/>
            <a:r>
              <a:rPr lang="sl-SI" i="1">
                <a:solidFill>
                  <a:srgbClr val="00B050"/>
                </a:solidFill>
              </a:rPr>
              <a:t>Varstvena območja vzdolž Donave, Drave in Mure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Introduction to WWF</a:t>
            </a:r>
          </a:p>
        </p:txBody>
      </p:sp>
      <p:sp>
        <p:nvSpPr>
          <p:cNvPr id="8195" name="Rectangle 3"/>
          <p:cNvSpPr>
            <a:spLocks noGrp="1" noChangeArrowheads="1"/>
          </p:cNvSpPr>
          <p:nvPr>
            <p:ph type="body" idx="1"/>
          </p:nvPr>
        </p:nvSpPr>
        <p:spPr bwMode="auto">
          <a:xfrm>
            <a:off x="457200" y="1600200"/>
            <a:ext cx="4400550" cy="4114800"/>
          </a:xfrm>
          <a:noFill/>
          <a:ln>
            <a:miter lim="800000"/>
            <a:headEnd/>
            <a:tailEnd/>
          </a:ln>
        </p:spPr>
        <p:txBody>
          <a:bodyPr vert="horz" wrap="square" lIns="91440" tIns="45720" rIns="91440" bIns="45720" numCol="1" anchor="t" anchorCtr="0" compatLnSpc="1">
            <a:prstTxWarp prst="textNoShape">
              <a:avLst/>
            </a:prstTxWarp>
          </a:bodyPr>
          <a:lstStyle/>
          <a:p>
            <a:r>
              <a:rPr lang="de-DE" sz="2800" smtClean="0"/>
              <a:t>Overview WWF Global</a:t>
            </a:r>
          </a:p>
          <a:p>
            <a:r>
              <a:rPr lang="de-DE" sz="2800" smtClean="0"/>
              <a:t>Why does WWF work on conservation?</a:t>
            </a:r>
          </a:p>
          <a:p>
            <a:r>
              <a:rPr lang="de-DE" sz="2800" smtClean="0"/>
              <a:t>How does WWF work?</a:t>
            </a:r>
          </a:p>
          <a:p>
            <a:r>
              <a:rPr lang="de-DE" sz="2800" smtClean="0"/>
              <a:t>Focus Wetlands</a:t>
            </a:r>
          </a:p>
          <a:p>
            <a:pPr lvl="1"/>
            <a:r>
              <a:rPr lang="de-DE" sz="2400" smtClean="0"/>
              <a:t>What are wetlands and why are they important</a:t>
            </a:r>
          </a:p>
          <a:p>
            <a:pPr lvl="1"/>
            <a:r>
              <a:rPr lang="de-DE" sz="2400" smtClean="0"/>
              <a:t>Overview about the current situation in the Danube Basin</a:t>
            </a:r>
          </a:p>
          <a:p>
            <a:pPr lvl="1"/>
            <a:endParaRPr lang="de-DE" sz="2400" smtClean="0"/>
          </a:p>
          <a:p>
            <a:endParaRPr lang="de-DE" sz="2800" smtClean="0"/>
          </a:p>
        </p:txBody>
      </p:sp>
      <p:sp>
        <p:nvSpPr>
          <p:cNvPr id="8196" name="PoljeZBesedilom 3"/>
          <p:cNvSpPr txBox="1">
            <a:spLocks noChangeArrowheads="1"/>
          </p:cNvSpPr>
          <p:nvPr/>
        </p:nvSpPr>
        <p:spPr bwMode="auto">
          <a:xfrm>
            <a:off x="0" y="1000125"/>
            <a:ext cx="9144000" cy="523875"/>
          </a:xfrm>
          <a:prstGeom prst="rect">
            <a:avLst/>
          </a:prstGeom>
          <a:noFill/>
          <a:ln w="9525">
            <a:noFill/>
            <a:miter lim="800000"/>
            <a:headEnd/>
            <a:tailEnd/>
          </a:ln>
        </p:spPr>
        <p:txBody>
          <a:bodyPr>
            <a:spAutoFit/>
          </a:bodyPr>
          <a:lstStyle/>
          <a:p>
            <a:pPr algn="ctr"/>
            <a:r>
              <a:rPr lang="sl-SI" sz="2800" b="1" i="1">
                <a:solidFill>
                  <a:srgbClr val="00B050"/>
                </a:solidFill>
              </a:rPr>
              <a:t>Uvod v WWF</a:t>
            </a:r>
          </a:p>
        </p:txBody>
      </p:sp>
      <p:sp>
        <p:nvSpPr>
          <p:cNvPr id="5" name="PoljeZBesedilom 4"/>
          <p:cNvSpPr txBox="1"/>
          <p:nvPr/>
        </p:nvSpPr>
        <p:spPr>
          <a:xfrm>
            <a:off x="4786313" y="1643063"/>
            <a:ext cx="5143500" cy="4606925"/>
          </a:xfrm>
          <a:prstGeom prst="rect">
            <a:avLst/>
          </a:prstGeom>
          <a:noFill/>
        </p:spPr>
        <p:txBody>
          <a:bodyPr>
            <a:spAutoFit/>
          </a:bodyPr>
          <a:lstStyle/>
          <a:p>
            <a:pPr>
              <a:lnSpc>
                <a:spcPts val="3240"/>
              </a:lnSpc>
              <a:buFont typeface="Arial" pitchFamily="34" charset="0"/>
              <a:buChar char="•"/>
              <a:defRPr/>
            </a:pPr>
            <a:r>
              <a:rPr lang="sl-SI" i="1" dirty="0">
                <a:solidFill>
                  <a:srgbClr val="00B050"/>
                </a:solidFill>
              </a:rPr>
              <a:t> </a:t>
            </a:r>
            <a:r>
              <a:rPr lang="sl-SI" sz="2700" i="1" dirty="0">
                <a:solidFill>
                  <a:srgbClr val="00B050"/>
                </a:solidFill>
              </a:rPr>
              <a:t>Pregled delovanja WWF </a:t>
            </a:r>
          </a:p>
          <a:p>
            <a:pPr marL="265113" indent="-84138">
              <a:lnSpc>
                <a:spcPts val="3240"/>
              </a:lnSpc>
              <a:defRPr/>
            </a:pPr>
            <a:r>
              <a:rPr lang="sl-SI" sz="2700" i="1" dirty="0">
                <a:solidFill>
                  <a:srgbClr val="00B050"/>
                </a:solidFill>
              </a:rPr>
              <a:t>po svetu</a:t>
            </a:r>
          </a:p>
          <a:p>
            <a:pPr marL="180975" indent="-180975">
              <a:lnSpc>
                <a:spcPts val="3240"/>
              </a:lnSpc>
              <a:buFont typeface="Arial" pitchFamily="34" charset="0"/>
              <a:buChar char="•"/>
              <a:defRPr/>
            </a:pPr>
            <a:r>
              <a:rPr lang="sl-SI" sz="2700" i="1" dirty="0">
                <a:solidFill>
                  <a:srgbClr val="00B050"/>
                </a:solidFill>
              </a:rPr>
              <a:t>Zakaj se WWF ukvarja z varstvom?</a:t>
            </a:r>
            <a:endParaRPr lang="sl-SI" sz="100" i="1" dirty="0">
              <a:solidFill>
                <a:srgbClr val="00B050"/>
              </a:solidFill>
            </a:endParaRPr>
          </a:p>
          <a:p>
            <a:pPr>
              <a:lnSpc>
                <a:spcPts val="3240"/>
              </a:lnSpc>
              <a:buFont typeface="Arial" pitchFamily="34" charset="0"/>
              <a:buChar char="•"/>
              <a:defRPr/>
            </a:pPr>
            <a:r>
              <a:rPr lang="sl-SI" sz="2700" i="1" dirty="0">
                <a:solidFill>
                  <a:srgbClr val="00B050"/>
                </a:solidFill>
              </a:rPr>
              <a:t> Kako WWF deluje?</a:t>
            </a:r>
          </a:p>
          <a:p>
            <a:pPr>
              <a:lnSpc>
                <a:spcPts val="3240"/>
              </a:lnSpc>
              <a:buFont typeface="Arial" pitchFamily="34" charset="0"/>
              <a:buChar char="•"/>
              <a:defRPr/>
            </a:pPr>
            <a:r>
              <a:rPr lang="sl-SI" sz="2700" i="1" dirty="0">
                <a:solidFill>
                  <a:srgbClr val="00B050"/>
                </a:solidFill>
              </a:rPr>
              <a:t> Osredotočanje na </a:t>
            </a:r>
          </a:p>
          <a:p>
            <a:pPr indent="180975">
              <a:lnSpc>
                <a:spcPts val="3240"/>
              </a:lnSpc>
              <a:defRPr/>
            </a:pPr>
            <a:r>
              <a:rPr lang="sl-SI" sz="2700" i="1" dirty="0">
                <a:solidFill>
                  <a:srgbClr val="00B050"/>
                </a:solidFill>
              </a:rPr>
              <a:t>mokrišča</a:t>
            </a:r>
          </a:p>
          <a:p>
            <a:pPr marL="627063" indent="-265113">
              <a:lnSpc>
                <a:spcPts val="3240"/>
              </a:lnSpc>
              <a:buFont typeface="Wingdings" pitchFamily="2" charset="2"/>
              <a:buChar char="§"/>
              <a:defRPr/>
            </a:pPr>
            <a:r>
              <a:rPr lang="sl-SI" sz="2400" i="1" dirty="0">
                <a:solidFill>
                  <a:srgbClr val="00B050"/>
                </a:solidFill>
              </a:rPr>
              <a:t>Kaj so mokrišča in zakaj </a:t>
            </a:r>
          </a:p>
          <a:p>
            <a:pPr marL="627063">
              <a:lnSpc>
                <a:spcPts val="3240"/>
              </a:lnSpc>
              <a:defRPr/>
            </a:pPr>
            <a:r>
              <a:rPr lang="sl-SI" sz="2400" i="1" dirty="0">
                <a:solidFill>
                  <a:srgbClr val="00B050"/>
                </a:solidFill>
              </a:rPr>
              <a:t>so pomembna</a:t>
            </a:r>
          </a:p>
          <a:p>
            <a:pPr marL="627063" indent="-265113">
              <a:lnSpc>
                <a:spcPts val="3240"/>
              </a:lnSpc>
              <a:buFont typeface="Wingdings" pitchFamily="2" charset="2"/>
              <a:buChar char="§"/>
              <a:defRPr/>
            </a:pPr>
            <a:r>
              <a:rPr lang="sl-SI" sz="2400" i="1" dirty="0">
                <a:solidFill>
                  <a:srgbClr val="00B050"/>
                </a:solidFill>
              </a:rPr>
              <a:t>Pregled trenutne situacije </a:t>
            </a:r>
          </a:p>
          <a:p>
            <a:pPr marL="627063">
              <a:lnSpc>
                <a:spcPts val="3240"/>
              </a:lnSpc>
              <a:defRPr/>
            </a:pPr>
            <a:r>
              <a:rPr lang="sl-SI" sz="2400" i="1" dirty="0">
                <a:solidFill>
                  <a:srgbClr val="00B050"/>
                </a:solidFill>
              </a:rPr>
              <a:t>v Donavskem bazenu</a:t>
            </a:r>
          </a:p>
        </p:txBody>
      </p:sp>
      <p:cxnSp>
        <p:nvCxnSpPr>
          <p:cNvPr id="9" name="Raven konektor 8"/>
          <p:cNvCxnSpPr/>
          <p:nvPr/>
        </p:nvCxnSpPr>
        <p:spPr>
          <a:xfrm rot="5400000">
            <a:off x="2358231" y="3928269"/>
            <a:ext cx="4714875"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7" descr="4HilfeBewusstesWahrn(c) Baldrian-Altmann"/>
          <p:cNvPicPr>
            <a:picLocks noChangeAspect="1" noChangeArrowheads="1"/>
          </p:cNvPicPr>
          <p:nvPr/>
        </p:nvPicPr>
        <p:blipFill>
          <a:blip r:embed="rId3" cstate="print"/>
          <a:srcRect/>
          <a:stretch>
            <a:fillRect/>
          </a:stretch>
        </p:blipFill>
        <p:spPr bwMode="auto">
          <a:xfrm>
            <a:off x="979488" y="333375"/>
            <a:ext cx="7848600" cy="5888038"/>
          </a:xfrm>
          <a:prstGeom prst="rect">
            <a:avLst/>
          </a:prstGeom>
          <a:noFill/>
          <a:ln w="9525">
            <a:noFill/>
            <a:miter lim="800000"/>
            <a:headEnd/>
            <a:tailEnd/>
          </a:ln>
        </p:spPr>
      </p:pic>
      <p:sp>
        <p:nvSpPr>
          <p:cNvPr id="28675" name="Date Placeholder 1"/>
          <p:cNvSpPr>
            <a:spLocks noGrp="1"/>
          </p:cNvSpPr>
          <p:nvPr>
            <p:ph type="dt" sz="quarter" idx="10"/>
          </p:nvPr>
        </p:nvSpPr>
        <p:spPr>
          <a:noFill/>
        </p:spPr>
        <p:txBody>
          <a:bodyPr/>
          <a:lstStyle/>
          <a:p>
            <a:fld id="{0AB981F4-3872-4F27-87DC-F95357A20C9D}" type="datetime3">
              <a:rPr lang="en-IE" smtClean="0">
                <a:latin typeface="Arial" pitchFamily="34" charset="0"/>
                <a:cs typeface="Arial" pitchFamily="34" charset="0"/>
              </a:rPr>
              <a:pPr/>
              <a:t>25 September 2012</a:t>
            </a:fld>
            <a:r>
              <a:rPr lang="en-IE" smtClean="0">
                <a:latin typeface="Arial" pitchFamily="34" charset="0"/>
                <a:cs typeface="Arial" pitchFamily="34" charset="0"/>
              </a:rPr>
              <a:t> - </a:t>
            </a:r>
            <a:fld id="{90FB5A95-7CE2-44A6-A924-42B1E64A575E}" type="slidenum">
              <a:rPr lang="en-IE" smtClean="0">
                <a:latin typeface="Arial" pitchFamily="34" charset="0"/>
                <a:cs typeface="Arial" pitchFamily="34" charset="0"/>
              </a:rPr>
              <a:pPr/>
              <a:t>20</a:t>
            </a:fld>
            <a:endParaRPr lang="en-IE" smtClean="0">
              <a:latin typeface="Arial" pitchFamily="34" charset="0"/>
              <a:cs typeface="Arial" pitchFamily="34" charset="0"/>
            </a:endParaRPr>
          </a:p>
        </p:txBody>
      </p:sp>
      <p:sp>
        <p:nvSpPr>
          <p:cNvPr id="28676" name="Title 1"/>
          <p:cNvSpPr txBox="1">
            <a:spLocks/>
          </p:cNvSpPr>
          <p:nvPr/>
        </p:nvSpPr>
        <p:spPr bwMode="auto">
          <a:xfrm>
            <a:off x="1584325" y="1657350"/>
            <a:ext cx="7164388" cy="1470025"/>
          </a:xfrm>
          <a:prstGeom prst="rect">
            <a:avLst/>
          </a:prstGeom>
          <a:solidFill>
            <a:srgbClr val="0099FF">
              <a:alpha val="34901"/>
            </a:srgbClr>
          </a:solidFill>
          <a:ln w="9525">
            <a:noFill/>
            <a:miter lim="800000"/>
            <a:headEnd/>
            <a:tailEnd/>
          </a:ln>
        </p:spPr>
        <p:txBody>
          <a:bodyPr anchor="ctr"/>
          <a:lstStyle/>
          <a:p>
            <a:pPr defTabSz="457200"/>
            <a:r>
              <a:rPr lang="en-GB" sz="6600">
                <a:solidFill>
                  <a:srgbClr val="AACB2B"/>
                </a:solidFill>
              </a:rPr>
              <a:t>Thank you</a:t>
            </a:r>
            <a:endParaRPr lang="en-US" sz="6600">
              <a:solidFill>
                <a:srgbClr val="AACB2B"/>
              </a:solidFill>
            </a:endParaRPr>
          </a:p>
        </p:txBody>
      </p:sp>
      <p:cxnSp>
        <p:nvCxnSpPr>
          <p:cNvPr id="6" name="Straight Connector 5"/>
          <p:cNvCxnSpPr/>
          <p:nvPr/>
        </p:nvCxnSpPr>
        <p:spPr>
          <a:xfrm>
            <a:off x="2222500" y="2921000"/>
            <a:ext cx="6453188" cy="1588"/>
          </a:xfrm>
          <a:prstGeom prst="line">
            <a:avLst/>
          </a:prstGeom>
          <a:ln w="6350">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sp>
        <p:nvSpPr>
          <p:cNvPr id="28678" name="Text Box 11"/>
          <p:cNvSpPr txBox="1">
            <a:spLocks noChangeArrowheads="1"/>
          </p:cNvSpPr>
          <p:nvPr/>
        </p:nvSpPr>
        <p:spPr bwMode="auto">
          <a:xfrm>
            <a:off x="377825" y="6256338"/>
            <a:ext cx="7877175" cy="190500"/>
          </a:xfrm>
          <a:prstGeom prst="rect">
            <a:avLst/>
          </a:prstGeom>
          <a:noFill/>
          <a:ln w="9525" algn="ctr">
            <a:noFill/>
            <a:miter lim="800000"/>
            <a:headEnd/>
            <a:tailEnd/>
          </a:ln>
        </p:spPr>
        <p:txBody>
          <a:bodyPr wrap="none">
            <a:spAutoFit/>
          </a:bodyPr>
          <a:lstStyle/>
          <a:p>
            <a:pPr>
              <a:lnSpc>
                <a:spcPct val="80000"/>
              </a:lnSpc>
              <a:spcBef>
                <a:spcPct val="20000"/>
              </a:spcBef>
              <a:buClr>
                <a:srgbClr val="003893"/>
              </a:buClr>
            </a:pPr>
            <a:r>
              <a:rPr lang="en-GB" sz="800">
                <a:solidFill>
                  <a:srgbClr val="808080"/>
                </a:solidFill>
              </a:rPr>
              <a:t>© 2010, WWF. All photographs used in this presentation are copyright protected and courtesy of the WWF-Canon Global Photo Network and the respective photographers.</a:t>
            </a:r>
          </a:p>
        </p:txBody>
      </p:sp>
      <p:sp>
        <p:nvSpPr>
          <p:cNvPr id="28679"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sp>
        <p:nvSpPr>
          <p:cNvPr id="28680" name="Title 1"/>
          <p:cNvSpPr txBox="1">
            <a:spLocks/>
          </p:cNvSpPr>
          <p:nvPr/>
        </p:nvSpPr>
        <p:spPr bwMode="auto">
          <a:xfrm>
            <a:off x="1714500" y="2857500"/>
            <a:ext cx="7164388" cy="1470025"/>
          </a:xfrm>
          <a:prstGeom prst="rect">
            <a:avLst/>
          </a:prstGeom>
          <a:solidFill>
            <a:srgbClr val="0099FF">
              <a:alpha val="34901"/>
            </a:srgbClr>
          </a:solidFill>
          <a:ln w="9525">
            <a:noFill/>
            <a:miter lim="800000"/>
            <a:headEnd/>
            <a:tailEnd/>
          </a:ln>
        </p:spPr>
        <p:txBody>
          <a:bodyPr anchor="ctr"/>
          <a:lstStyle/>
          <a:p>
            <a:pPr defTabSz="457200"/>
            <a:r>
              <a:rPr lang="sl-SI" sz="6600" i="1">
                <a:solidFill>
                  <a:srgbClr val="00B050"/>
                </a:solidFill>
              </a:rPr>
              <a:t>Hvala.</a:t>
            </a:r>
            <a:endParaRPr lang="en-US" sz="6600" i="1">
              <a:solidFill>
                <a:srgbClr val="00B05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Websites to look at</a:t>
            </a:r>
          </a:p>
        </p:txBody>
      </p:sp>
      <p:sp>
        <p:nvSpPr>
          <p:cNvPr id="2969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de-DE" sz="2400" smtClean="0">
                <a:hlinkClick r:id="rId2"/>
              </a:rPr>
              <a:t>www.freeyourriver.net</a:t>
            </a:r>
            <a:r>
              <a:rPr lang="de-DE" sz="2400" smtClean="0"/>
              <a:t> – Info and Materials on rivers</a:t>
            </a:r>
          </a:p>
          <a:p>
            <a:pPr>
              <a:lnSpc>
                <a:spcPct val="90000"/>
              </a:lnSpc>
            </a:pPr>
            <a:r>
              <a:rPr lang="de-DE" sz="2400" smtClean="0">
                <a:hlinkClick r:id="rId3"/>
              </a:rPr>
              <a:t>www.foralivingplanet.eu</a:t>
            </a:r>
            <a:r>
              <a:rPr lang="de-DE" sz="2400" smtClean="0"/>
              <a:t> – Weblog of the project „European Schools for a living planet“ – for information and inspiration </a:t>
            </a:r>
            <a:r>
              <a:rPr lang="de-DE" sz="2400" smtClean="0">
                <a:sym typeface="Wingdings" pitchFamily="2" charset="2"/>
              </a:rPr>
              <a:t>.</a:t>
            </a:r>
            <a:endParaRPr lang="de-DE" sz="2400" smtClean="0"/>
          </a:p>
          <a:p>
            <a:pPr>
              <a:lnSpc>
                <a:spcPct val="90000"/>
              </a:lnSpc>
            </a:pPr>
            <a:endParaRPr lang="de-DE" sz="2400" smtClean="0"/>
          </a:p>
          <a:p>
            <a:pPr>
              <a:lnSpc>
                <a:spcPct val="90000"/>
              </a:lnSpc>
            </a:pPr>
            <a:r>
              <a:rPr lang="de-DE" sz="2400" smtClean="0"/>
              <a:t>Ramsar Video of Wetlands: available on </a:t>
            </a:r>
            <a:r>
              <a:rPr lang="de-DE" sz="2400" smtClean="0">
                <a:hlinkClick r:id="rId4"/>
              </a:rPr>
              <a:t>www.ramsar.org</a:t>
            </a:r>
            <a:r>
              <a:rPr lang="de-DE" sz="2400" smtClean="0"/>
              <a:t> (Wetlands: keeping our planet alive and well)</a:t>
            </a:r>
          </a:p>
          <a:p>
            <a:pPr>
              <a:lnSpc>
                <a:spcPct val="90000"/>
              </a:lnSpc>
            </a:pPr>
            <a:endParaRPr lang="de-DE" sz="2400" smtClean="0">
              <a:sym typeface="Wingdings" pitchFamily="2" charset="2"/>
            </a:endParaRPr>
          </a:p>
          <a:p>
            <a:pPr>
              <a:lnSpc>
                <a:spcPct val="90000"/>
              </a:lnSpc>
              <a:buFontTx/>
              <a:buNone/>
            </a:pPr>
            <a:r>
              <a:rPr lang="de-DE" sz="2400" smtClean="0">
                <a:sym typeface="Wingdings" pitchFamily="2" charset="2"/>
              </a:rPr>
              <a:t>If you want to „take action“ we can provide to you „community action planning guide“</a:t>
            </a:r>
          </a:p>
          <a:p>
            <a:pPr>
              <a:lnSpc>
                <a:spcPct val="90000"/>
              </a:lnSpc>
              <a:buFontTx/>
              <a:buNone/>
            </a:pPr>
            <a:endParaRPr lang="de-DE" sz="2400" smtClean="0"/>
          </a:p>
          <a:p>
            <a:pPr>
              <a:lnSpc>
                <a:spcPct val="90000"/>
              </a:lnSpc>
            </a:pPr>
            <a:endParaRPr lang="de-DE" sz="2400" smtClean="0"/>
          </a:p>
        </p:txBody>
      </p:sp>
      <p:sp>
        <p:nvSpPr>
          <p:cNvPr id="29700" name="PoljeZBesedilom 3"/>
          <p:cNvSpPr txBox="1">
            <a:spLocks noChangeArrowheads="1"/>
          </p:cNvSpPr>
          <p:nvPr/>
        </p:nvSpPr>
        <p:spPr bwMode="auto">
          <a:xfrm>
            <a:off x="2000250" y="928688"/>
            <a:ext cx="5000625" cy="461962"/>
          </a:xfrm>
          <a:prstGeom prst="rect">
            <a:avLst/>
          </a:prstGeom>
          <a:noFill/>
          <a:ln w="9525">
            <a:noFill/>
            <a:miter lim="800000"/>
            <a:headEnd/>
            <a:tailEnd/>
          </a:ln>
        </p:spPr>
        <p:txBody>
          <a:bodyPr>
            <a:spAutoFit/>
          </a:bodyPr>
          <a:lstStyle/>
          <a:p>
            <a:pPr algn="ctr"/>
            <a:r>
              <a:rPr lang="sl-SI" sz="2400" i="1">
                <a:solidFill>
                  <a:srgbClr val="00B050"/>
                </a:solidFill>
              </a:rPr>
              <a:t>Oglejte si spletne strani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785813" y="1357313"/>
            <a:ext cx="3406775" cy="517525"/>
          </a:xfrm>
          <a:prstGeom prst="rect">
            <a:avLst/>
          </a:prstGeom>
          <a:noFill/>
          <a:ln w="9525">
            <a:noFill/>
            <a:miter lim="800000"/>
            <a:headEnd/>
            <a:tailEnd/>
          </a:ln>
        </p:spPr>
        <p:txBody>
          <a:bodyPr/>
          <a:lstStyle/>
          <a:p>
            <a:pPr defTabSz="457200"/>
            <a:r>
              <a:rPr lang="en-GB" b="1">
                <a:solidFill>
                  <a:schemeClr val="folHlink"/>
                </a:solidFill>
              </a:rPr>
              <a:t>WWF IN SHORT</a:t>
            </a:r>
          </a:p>
        </p:txBody>
      </p:sp>
      <p:cxnSp>
        <p:nvCxnSpPr>
          <p:cNvPr id="13" name="Straight Connector 12"/>
          <p:cNvCxnSpPr/>
          <p:nvPr/>
        </p:nvCxnSpPr>
        <p:spPr>
          <a:xfrm>
            <a:off x="708025" y="27447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220" name="Title 1"/>
          <p:cNvSpPr txBox="1">
            <a:spLocks/>
          </p:cNvSpPr>
          <p:nvPr/>
        </p:nvSpPr>
        <p:spPr bwMode="auto">
          <a:xfrm>
            <a:off x="644525" y="2717800"/>
            <a:ext cx="2343150"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is in over</a:t>
            </a:r>
          </a:p>
          <a:p>
            <a:pPr defTabSz="457200">
              <a:lnSpc>
                <a:spcPts val="1800"/>
              </a:lnSpc>
            </a:pPr>
            <a:r>
              <a:rPr lang="en-US" sz="1200">
                <a:solidFill>
                  <a:srgbClr val="262626"/>
                </a:solidFill>
              </a:rPr>
              <a:t>80 countries, on </a:t>
            </a:r>
          </a:p>
          <a:p>
            <a:pPr defTabSz="457200">
              <a:lnSpc>
                <a:spcPts val="1800"/>
              </a:lnSpc>
            </a:pPr>
            <a:r>
              <a:rPr lang="en-US" sz="1200">
                <a:solidFill>
                  <a:srgbClr val="262626"/>
                </a:solidFill>
              </a:rPr>
              <a:t>5 continents</a:t>
            </a:r>
          </a:p>
        </p:txBody>
      </p:sp>
      <p:sp>
        <p:nvSpPr>
          <p:cNvPr id="9221" name="Title 1"/>
          <p:cNvSpPr txBox="1">
            <a:spLocks/>
          </p:cNvSpPr>
          <p:nvPr/>
        </p:nvSpPr>
        <p:spPr bwMode="auto">
          <a:xfrm>
            <a:off x="606425" y="2378075"/>
            <a:ext cx="828675" cy="517525"/>
          </a:xfrm>
          <a:prstGeom prst="rect">
            <a:avLst/>
          </a:prstGeom>
          <a:noFill/>
          <a:ln w="9525">
            <a:noFill/>
            <a:miter lim="800000"/>
            <a:headEnd/>
            <a:tailEnd/>
          </a:ln>
        </p:spPr>
        <p:txBody>
          <a:bodyPr/>
          <a:lstStyle/>
          <a:p>
            <a:pPr defTabSz="457200"/>
            <a:r>
              <a:rPr lang="en-GB" b="1">
                <a:solidFill>
                  <a:srgbClr val="669900"/>
                </a:solidFill>
              </a:rPr>
              <a:t>+80</a:t>
            </a:r>
          </a:p>
        </p:txBody>
      </p:sp>
      <p:cxnSp>
        <p:nvCxnSpPr>
          <p:cNvPr id="20" name="Straight Connector 19"/>
          <p:cNvCxnSpPr/>
          <p:nvPr/>
        </p:nvCxnSpPr>
        <p:spPr>
          <a:xfrm>
            <a:off x="1241425" y="4865688"/>
            <a:ext cx="18827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223" name="Title 1"/>
          <p:cNvSpPr txBox="1">
            <a:spLocks/>
          </p:cNvSpPr>
          <p:nvPr/>
        </p:nvSpPr>
        <p:spPr bwMode="auto">
          <a:xfrm>
            <a:off x="1177925" y="4838700"/>
            <a:ext cx="1946275"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was founded</a:t>
            </a:r>
          </a:p>
          <a:p>
            <a:pPr defTabSz="457200">
              <a:lnSpc>
                <a:spcPts val="1800"/>
              </a:lnSpc>
            </a:pPr>
            <a:r>
              <a:rPr lang="en-US" sz="1200">
                <a:solidFill>
                  <a:srgbClr val="262626"/>
                </a:solidFill>
              </a:rPr>
              <a:t>In 1961</a:t>
            </a:r>
          </a:p>
        </p:txBody>
      </p:sp>
      <p:sp>
        <p:nvSpPr>
          <p:cNvPr id="9224" name="Title 1"/>
          <p:cNvSpPr txBox="1">
            <a:spLocks/>
          </p:cNvSpPr>
          <p:nvPr/>
        </p:nvSpPr>
        <p:spPr bwMode="auto">
          <a:xfrm>
            <a:off x="1139825" y="4498975"/>
            <a:ext cx="828675" cy="517525"/>
          </a:xfrm>
          <a:prstGeom prst="rect">
            <a:avLst/>
          </a:prstGeom>
          <a:noFill/>
          <a:ln w="9525">
            <a:noFill/>
            <a:miter lim="800000"/>
            <a:headEnd/>
            <a:tailEnd/>
          </a:ln>
        </p:spPr>
        <p:txBody>
          <a:bodyPr/>
          <a:lstStyle/>
          <a:p>
            <a:pPr defTabSz="457200"/>
            <a:r>
              <a:rPr lang="en-GB" b="1">
                <a:solidFill>
                  <a:srgbClr val="669900"/>
                </a:solidFill>
              </a:rPr>
              <a:t>1961</a:t>
            </a:r>
          </a:p>
        </p:txBody>
      </p:sp>
      <p:sp>
        <p:nvSpPr>
          <p:cNvPr id="24" name="Oval 23"/>
          <p:cNvSpPr>
            <a:spLocks noChangeArrowheads="1"/>
          </p:cNvSpPr>
          <p:nvPr/>
        </p:nvSpPr>
        <p:spPr bwMode="auto">
          <a:xfrm>
            <a:off x="3860800" y="2917825"/>
            <a:ext cx="144463" cy="142875"/>
          </a:xfrm>
          <a:prstGeom prst="ellipse">
            <a:avLst/>
          </a:prstGeom>
          <a:solidFill>
            <a:srgbClr val="77B0BB"/>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26" name="Straight Connector 25"/>
          <p:cNvCxnSpPr/>
          <p:nvPr/>
        </p:nvCxnSpPr>
        <p:spPr>
          <a:xfrm rot="5400000">
            <a:off x="3768725" y="3208338"/>
            <a:ext cx="328613" cy="1587"/>
          </a:xfrm>
          <a:prstGeom prst="line">
            <a:avLst/>
          </a:prstGeom>
          <a:ln w="12700">
            <a:solidFill>
              <a:srgbClr val="77B0BB"/>
            </a:solidFill>
          </a:ln>
          <a:effectLst/>
        </p:spPr>
        <p:style>
          <a:lnRef idx="2">
            <a:schemeClr val="accent1"/>
          </a:lnRef>
          <a:fillRef idx="0">
            <a:schemeClr val="accent1"/>
          </a:fillRef>
          <a:effectRef idx="1">
            <a:schemeClr val="accent1"/>
          </a:effectRef>
          <a:fontRef idx="minor">
            <a:schemeClr val="tx1"/>
          </a:fontRef>
        </p:style>
      </p:cxnSp>
      <p:cxnSp>
        <p:nvCxnSpPr>
          <p:cNvPr id="9227" name="Straight Connector 26"/>
          <p:cNvCxnSpPr>
            <a:cxnSpLocks noChangeShapeType="1"/>
          </p:cNvCxnSpPr>
          <p:nvPr/>
        </p:nvCxnSpPr>
        <p:spPr bwMode="auto">
          <a:xfrm rot="10800000" flipV="1">
            <a:off x="1724025" y="3373438"/>
            <a:ext cx="2343150" cy="0"/>
          </a:xfrm>
          <a:prstGeom prst="line">
            <a:avLst/>
          </a:prstGeom>
          <a:noFill/>
          <a:ln w="12700" algn="ctr">
            <a:solidFill>
              <a:srgbClr val="669900"/>
            </a:solidFill>
            <a:round/>
            <a:headEnd/>
            <a:tailEnd/>
          </a:ln>
        </p:spPr>
      </p:cxnSp>
      <p:sp>
        <p:nvSpPr>
          <p:cNvPr id="32" name="Oval 31"/>
          <p:cNvSpPr>
            <a:spLocks noChangeArrowheads="1"/>
          </p:cNvSpPr>
          <p:nvPr/>
        </p:nvSpPr>
        <p:spPr bwMode="auto">
          <a:xfrm>
            <a:off x="4540250" y="4381500"/>
            <a:ext cx="144463" cy="144463"/>
          </a:xfrm>
          <a:prstGeom prst="ellipse">
            <a:avLst/>
          </a:prstGeom>
          <a:solidFill>
            <a:srgbClr val="77B0BB"/>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33" name="Straight Connector 32"/>
          <p:cNvCxnSpPr/>
          <p:nvPr/>
        </p:nvCxnSpPr>
        <p:spPr>
          <a:xfrm rot="5400000">
            <a:off x="4217194" y="4906169"/>
            <a:ext cx="793750" cy="1588"/>
          </a:xfrm>
          <a:prstGeom prst="line">
            <a:avLst/>
          </a:prstGeom>
          <a:ln w="12700">
            <a:solidFill>
              <a:srgbClr val="77B0BB"/>
            </a:solidFill>
          </a:ln>
          <a:effectLst/>
        </p:spPr>
        <p:style>
          <a:lnRef idx="2">
            <a:schemeClr val="accent1"/>
          </a:lnRef>
          <a:fillRef idx="0">
            <a:schemeClr val="accent1"/>
          </a:fillRef>
          <a:effectRef idx="1">
            <a:schemeClr val="accent1"/>
          </a:effectRef>
          <a:fontRef idx="minor">
            <a:schemeClr val="tx1"/>
          </a:fontRef>
        </p:style>
      </p:cxnSp>
      <p:cxnSp>
        <p:nvCxnSpPr>
          <p:cNvPr id="9230" name="Straight Connector 33"/>
          <p:cNvCxnSpPr>
            <a:cxnSpLocks noChangeShapeType="1"/>
          </p:cNvCxnSpPr>
          <p:nvPr/>
        </p:nvCxnSpPr>
        <p:spPr bwMode="auto">
          <a:xfrm rot="10800000">
            <a:off x="1809750" y="5302250"/>
            <a:ext cx="2805113" cy="1588"/>
          </a:xfrm>
          <a:prstGeom prst="line">
            <a:avLst/>
          </a:prstGeom>
          <a:noFill/>
          <a:ln w="12700" algn="ctr">
            <a:solidFill>
              <a:srgbClr val="669900"/>
            </a:solidFill>
            <a:round/>
            <a:headEnd/>
            <a:tailEnd/>
          </a:ln>
        </p:spPr>
      </p:cxnSp>
      <p:sp>
        <p:nvSpPr>
          <p:cNvPr id="38" name="Oval 37"/>
          <p:cNvSpPr>
            <a:spLocks noChangeArrowheads="1"/>
          </p:cNvSpPr>
          <p:nvPr/>
        </p:nvSpPr>
        <p:spPr bwMode="auto">
          <a:xfrm>
            <a:off x="5743575" y="2112963"/>
            <a:ext cx="144463" cy="144462"/>
          </a:xfrm>
          <a:prstGeom prst="ellipse">
            <a:avLst/>
          </a:prstGeom>
          <a:solidFill>
            <a:srgbClr val="77B0BB"/>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9232" name="Straight Connector 38"/>
          <p:cNvCxnSpPr>
            <a:cxnSpLocks noChangeShapeType="1"/>
          </p:cNvCxnSpPr>
          <p:nvPr/>
        </p:nvCxnSpPr>
        <p:spPr bwMode="auto">
          <a:xfrm rot="10800000">
            <a:off x="5862638" y="2176463"/>
            <a:ext cx="766762" cy="1587"/>
          </a:xfrm>
          <a:prstGeom prst="line">
            <a:avLst/>
          </a:prstGeom>
          <a:noFill/>
          <a:ln w="12700" algn="ctr">
            <a:solidFill>
              <a:srgbClr val="669900"/>
            </a:solidFill>
            <a:round/>
            <a:headEnd/>
            <a:tailEnd/>
          </a:ln>
        </p:spPr>
      </p:cxnSp>
      <p:cxnSp>
        <p:nvCxnSpPr>
          <p:cNvPr id="41" name="Straight Connector 40"/>
          <p:cNvCxnSpPr/>
          <p:nvPr/>
        </p:nvCxnSpPr>
        <p:spPr>
          <a:xfrm>
            <a:off x="6564313" y="28717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234" name="Title 1"/>
          <p:cNvSpPr txBox="1">
            <a:spLocks/>
          </p:cNvSpPr>
          <p:nvPr/>
        </p:nvSpPr>
        <p:spPr bwMode="auto">
          <a:xfrm>
            <a:off x="6502400" y="2844800"/>
            <a:ext cx="1373188"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has over</a:t>
            </a:r>
          </a:p>
          <a:p>
            <a:pPr defTabSz="457200">
              <a:lnSpc>
                <a:spcPts val="1800"/>
              </a:lnSpc>
            </a:pPr>
            <a:r>
              <a:rPr lang="en-US" sz="1200">
                <a:solidFill>
                  <a:srgbClr val="262626"/>
                </a:solidFill>
              </a:rPr>
              <a:t>2,500 staff worldwide</a:t>
            </a:r>
          </a:p>
        </p:txBody>
      </p:sp>
      <p:sp>
        <p:nvSpPr>
          <p:cNvPr id="9235" name="Title 1"/>
          <p:cNvSpPr txBox="1">
            <a:spLocks/>
          </p:cNvSpPr>
          <p:nvPr/>
        </p:nvSpPr>
        <p:spPr bwMode="auto">
          <a:xfrm>
            <a:off x="6462713" y="2505075"/>
            <a:ext cx="1106487" cy="517525"/>
          </a:xfrm>
          <a:prstGeom prst="rect">
            <a:avLst/>
          </a:prstGeom>
          <a:noFill/>
          <a:ln w="9525">
            <a:noFill/>
            <a:miter lim="800000"/>
            <a:headEnd/>
            <a:tailEnd/>
          </a:ln>
        </p:spPr>
        <p:txBody>
          <a:bodyPr/>
          <a:lstStyle/>
          <a:p>
            <a:pPr defTabSz="457200"/>
            <a:r>
              <a:rPr lang="en-GB" b="1">
                <a:solidFill>
                  <a:srgbClr val="669900"/>
                </a:solidFill>
              </a:rPr>
              <a:t>+2,500</a:t>
            </a:r>
          </a:p>
        </p:txBody>
      </p:sp>
      <p:cxnSp>
        <p:nvCxnSpPr>
          <p:cNvPr id="9236" name="Straight Connector 43"/>
          <p:cNvCxnSpPr>
            <a:cxnSpLocks noChangeShapeType="1"/>
          </p:cNvCxnSpPr>
          <p:nvPr/>
        </p:nvCxnSpPr>
        <p:spPr bwMode="auto">
          <a:xfrm rot="5400000">
            <a:off x="6429375" y="2376488"/>
            <a:ext cx="398463" cy="1587"/>
          </a:xfrm>
          <a:prstGeom prst="line">
            <a:avLst/>
          </a:prstGeom>
          <a:noFill/>
          <a:ln w="12700" algn="ctr">
            <a:solidFill>
              <a:srgbClr val="669900"/>
            </a:solidFill>
            <a:round/>
            <a:headEnd/>
            <a:tailEnd/>
          </a:ln>
        </p:spPr>
      </p:cxnSp>
      <p:sp>
        <p:nvSpPr>
          <p:cNvPr id="47" name="Oval 46"/>
          <p:cNvSpPr>
            <a:spLocks noChangeArrowheads="1"/>
          </p:cNvSpPr>
          <p:nvPr/>
        </p:nvSpPr>
        <p:spPr bwMode="auto">
          <a:xfrm>
            <a:off x="5434013" y="4106863"/>
            <a:ext cx="144462" cy="144462"/>
          </a:xfrm>
          <a:prstGeom prst="ellipse">
            <a:avLst/>
          </a:prstGeom>
          <a:solidFill>
            <a:srgbClr val="77B0BB"/>
          </a:solidFill>
          <a:ln w="9525">
            <a:noFill/>
            <a:round/>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cxnSp>
        <p:nvCxnSpPr>
          <p:cNvPr id="9238" name="Straight Connector 47"/>
          <p:cNvCxnSpPr>
            <a:cxnSpLocks noChangeShapeType="1"/>
            <a:endCxn id="47" idx="6"/>
          </p:cNvCxnSpPr>
          <p:nvPr/>
        </p:nvCxnSpPr>
        <p:spPr bwMode="auto">
          <a:xfrm rot="10800000" flipV="1">
            <a:off x="5578475" y="4171950"/>
            <a:ext cx="1050925" cy="7938"/>
          </a:xfrm>
          <a:prstGeom prst="line">
            <a:avLst/>
          </a:prstGeom>
          <a:noFill/>
          <a:ln w="12700" algn="ctr">
            <a:solidFill>
              <a:srgbClr val="669900"/>
            </a:solidFill>
            <a:round/>
            <a:headEnd/>
            <a:tailEnd/>
          </a:ln>
        </p:spPr>
      </p:cxnSp>
      <p:cxnSp>
        <p:nvCxnSpPr>
          <p:cNvPr id="49" name="Straight Connector 48"/>
          <p:cNvCxnSpPr/>
          <p:nvPr/>
        </p:nvCxnSpPr>
        <p:spPr>
          <a:xfrm>
            <a:off x="6564313" y="4865688"/>
            <a:ext cx="1884362"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240" name="Title 1"/>
          <p:cNvSpPr txBox="1">
            <a:spLocks/>
          </p:cNvSpPr>
          <p:nvPr/>
        </p:nvSpPr>
        <p:spPr bwMode="auto">
          <a:xfrm>
            <a:off x="6502400" y="4838700"/>
            <a:ext cx="1917700" cy="787400"/>
          </a:xfrm>
          <a:prstGeom prst="rect">
            <a:avLst/>
          </a:prstGeom>
          <a:noFill/>
          <a:ln w="9525">
            <a:noFill/>
            <a:miter lim="800000"/>
            <a:headEnd/>
            <a:tailEnd/>
          </a:ln>
        </p:spPr>
        <p:txBody>
          <a:bodyPr/>
          <a:lstStyle/>
          <a:p>
            <a:pPr defTabSz="457200">
              <a:lnSpc>
                <a:spcPts val="1800"/>
              </a:lnSpc>
            </a:pPr>
            <a:r>
              <a:rPr lang="en-US" sz="1200">
                <a:solidFill>
                  <a:srgbClr val="262626"/>
                </a:solidFill>
              </a:rPr>
              <a:t>WWF has over</a:t>
            </a:r>
          </a:p>
          <a:p>
            <a:pPr defTabSz="457200">
              <a:lnSpc>
                <a:spcPts val="1800"/>
              </a:lnSpc>
            </a:pPr>
            <a:r>
              <a:rPr lang="en-US" sz="1200">
                <a:solidFill>
                  <a:srgbClr val="262626"/>
                </a:solidFill>
              </a:rPr>
              <a:t>5 million supporters</a:t>
            </a:r>
          </a:p>
        </p:txBody>
      </p:sp>
      <p:sp>
        <p:nvSpPr>
          <p:cNvPr id="9241" name="Title 1"/>
          <p:cNvSpPr txBox="1">
            <a:spLocks/>
          </p:cNvSpPr>
          <p:nvPr/>
        </p:nvSpPr>
        <p:spPr bwMode="auto">
          <a:xfrm>
            <a:off x="6462713" y="4498975"/>
            <a:ext cx="830262" cy="517525"/>
          </a:xfrm>
          <a:prstGeom prst="rect">
            <a:avLst/>
          </a:prstGeom>
          <a:noFill/>
          <a:ln w="9525">
            <a:noFill/>
            <a:miter lim="800000"/>
            <a:headEnd/>
            <a:tailEnd/>
          </a:ln>
        </p:spPr>
        <p:txBody>
          <a:bodyPr/>
          <a:lstStyle/>
          <a:p>
            <a:pPr defTabSz="457200"/>
            <a:r>
              <a:rPr lang="en-GB" b="1">
                <a:solidFill>
                  <a:srgbClr val="669900"/>
                </a:solidFill>
              </a:rPr>
              <a:t>+5M</a:t>
            </a:r>
          </a:p>
        </p:txBody>
      </p:sp>
      <p:cxnSp>
        <p:nvCxnSpPr>
          <p:cNvPr id="9242" name="Straight Connector 51"/>
          <p:cNvCxnSpPr>
            <a:cxnSpLocks noChangeShapeType="1"/>
          </p:cNvCxnSpPr>
          <p:nvPr/>
        </p:nvCxnSpPr>
        <p:spPr bwMode="auto">
          <a:xfrm rot="5400000">
            <a:off x="6429375" y="4370388"/>
            <a:ext cx="398463" cy="1587"/>
          </a:xfrm>
          <a:prstGeom prst="line">
            <a:avLst/>
          </a:prstGeom>
          <a:noFill/>
          <a:ln w="12700" algn="ctr">
            <a:solidFill>
              <a:srgbClr val="669900"/>
            </a:solidFill>
            <a:round/>
            <a:headEnd/>
            <a:tailEnd/>
          </a:ln>
        </p:spPr>
      </p:cxnSp>
      <p:sp>
        <p:nvSpPr>
          <p:cNvPr id="9243" name="TextBox 16"/>
          <p:cNvSpPr txBox="1">
            <a:spLocks noChangeArrowheads="1"/>
          </p:cNvSpPr>
          <p:nvPr/>
        </p:nvSpPr>
        <p:spPr bwMode="auto">
          <a:xfrm>
            <a:off x="6810375" y="6254750"/>
            <a:ext cx="1676400" cy="184150"/>
          </a:xfrm>
          <a:prstGeom prst="rect">
            <a:avLst/>
          </a:prstGeom>
          <a:noFill/>
          <a:ln w="9525">
            <a:noFill/>
            <a:miter lim="800000"/>
            <a:headEnd/>
            <a:tailEnd/>
          </a:ln>
        </p:spPr>
        <p:txBody>
          <a:bodyPr>
            <a:spAutoFit/>
          </a:bodyPr>
          <a:lstStyle/>
          <a:p>
            <a:pPr algn="r" defTabSz="457200"/>
            <a:r>
              <a:rPr lang="en-US" sz="600">
                <a:solidFill>
                  <a:srgbClr val="404040"/>
                </a:solidFill>
              </a:rPr>
              <a:t>Photo: © NASA</a:t>
            </a:r>
          </a:p>
        </p:txBody>
      </p:sp>
      <p:sp>
        <p:nvSpPr>
          <p:cNvPr id="25" name="Rectangle 24"/>
          <p:cNvSpPr>
            <a:spLocks noChangeArrowheads="1"/>
          </p:cNvSpPr>
          <p:nvPr/>
        </p:nvSpPr>
        <p:spPr bwMode="auto">
          <a:xfrm>
            <a:off x="0" y="0"/>
            <a:ext cx="107950" cy="6858000"/>
          </a:xfrm>
          <a:prstGeom prst="rect">
            <a:avLst/>
          </a:prstGeom>
          <a:solidFill>
            <a:schemeClr val="folHlink"/>
          </a:solidFill>
          <a:ln>
            <a:noFill/>
          </a:ln>
          <a:extLst>
            <a:ext uri="{91240B29-F687-4F45-9708-019B960494DF}"/>
          </a:ex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pic>
        <p:nvPicPr>
          <p:cNvPr id="9245" name="Picture 37"/>
          <p:cNvPicPr>
            <a:picLocks noChangeAspect="1" noChangeArrowheads="1"/>
          </p:cNvPicPr>
          <p:nvPr/>
        </p:nvPicPr>
        <p:blipFill>
          <a:blip r:embed="rId3" cstate="print"/>
          <a:srcRect/>
          <a:stretch>
            <a:fillRect/>
          </a:stretch>
        </p:blipFill>
        <p:spPr bwMode="auto">
          <a:xfrm>
            <a:off x="2814638" y="1552575"/>
            <a:ext cx="3514725" cy="3781425"/>
          </a:xfrm>
          <a:prstGeom prst="rect">
            <a:avLst/>
          </a:prstGeom>
          <a:noFill/>
          <a:ln w="9525">
            <a:noFill/>
            <a:miter lim="800000"/>
            <a:headEnd/>
            <a:tailEnd/>
          </a:ln>
        </p:spPr>
      </p:pic>
      <p:sp>
        <p:nvSpPr>
          <p:cNvPr id="9246" name="Title 1"/>
          <p:cNvSpPr txBox="1">
            <a:spLocks/>
          </p:cNvSpPr>
          <p:nvPr/>
        </p:nvSpPr>
        <p:spPr bwMode="auto">
          <a:xfrm>
            <a:off x="785813" y="1643063"/>
            <a:ext cx="3406775" cy="517525"/>
          </a:xfrm>
          <a:prstGeom prst="rect">
            <a:avLst/>
          </a:prstGeom>
          <a:noFill/>
          <a:ln w="9525">
            <a:noFill/>
            <a:miter lim="800000"/>
            <a:headEnd/>
            <a:tailEnd/>
          </a:ln>
        </p:spPr>
        <p:txBody>
          <a:bodyPr/>
          <a:lstStyle/>
          <a:p>
            <a:pPr defTabSz="457200"/>
            <a:r>
              <a:rPr lang="en-GB" b="1" i="1">
                <a:solidFill>
                  <a:srgbClr val="00B050"/>
                </a:solidFill>
              </a:rPr>
              <a:t>WWF </a:t>
            </a:r>
            <a:r>
              <a:rPr lang="sl-SI" b="1" i="1">
                <a:solidFill>
                  <a:srgbClr val="00B050"/>
                </a:solidFill>
              </a:rPr>
              <a:t>na kratko</a:t>
            </a:r>
            <a:endParaRPr lang="en-GB" b="1" i="1">
              <a:solidFill>
                <a:srgbClr val="00B050"/>
              </a:solidFill>
            </a:endParaRPr>
          </a:p>
        </p:txBody>
      </p:sp>
      <p:sp>
        <p:nvSpPr>
          <p:cNvPr id="9247" name="Title 1"/>
          <p:cNvSpPr txBox="1">
            <a:spLocks/>
          </p:cNvSpPr>
          <p:nvPr/>
        </p:nvSpPr>
        <p:spPr bwMode="auto">
          <a:xfrm>
            <a:off x="642938" y="3429000"/>
            <a:ext cx="2343150" cy="787400"/>
          </a:xfrm>
          <a:prstGeom prst="rect">
            <a:avLst/>
          </a:prstGeom>
          <a:noFill/>
          <a:ln w="9525">
            <a:noFill/>
            <a:miter lim="800000"/>
            <a:headEnd/>
            <a:tailEnd/>
          </a:ln>
        </p:spPr>
        <p:txBody>
          <a:bodyPr/>
          <a:lstStyle/>
          <a:p>
            <a:pPr defTabSz="457200">
              <a:lnSpc>
                <a:spcPts val="1800"/>
              </a:lnSpc>
            </a:pPr>
            <a:r>
              <a:rPr lang="en-US" sz="1200" i="1">
                <a:solidFill>
                  <a:srgbClr val="00B050"/>
                </a:solidFill>
              </a:rPr>
              <a:t>WWF </a:t>
            </a:r>
            <a:r>
              <a:rPr lang="sl-SI" sz="1200" i="1">
                <a:solidFill>
                  <a:srgbClr val="00B050"/>
                </a:solidFill>
              </a:rPr>
              <a:t>prisotna v več kot 80. državah na 5. kontinentih.</a:t>
            </a:r>
            <a:endParaRPr lang="en-US" sz="1200" i="1">
              <a:solidFill>
                <a:srgbClr val="00B050"/>
              </a:solidFill>
            </a:endParaRPr>
          </a:p>
        </p:txBody>
      </p:sp>
      <p:sp>
        <p:nvSpPr>
          <p:cNvPr id="9248" name="Title 1"/>
          <p:cNvSpPr txBox="1">
            <a:spLocks/>
          </p:cNvSpPr>
          <p:nvPr/>
        </p:nvSpPr>
        <p:spPr bwMode="auto">
          <a:xfrm>
            <a:off x="7358063" y="3143250"/>
            <a:ext cx="1373187" cy="1084263"/>
          </a:xfrm>
          <a:prstGeom prst="rect">
            <a:avLst/>
          </a:prstGeom>
          <a:noFill/>
          <a:ln w="9525">
            <a:noFill/>
            <a:miter lim="800000"/>
            <a:headEnd/>
            <a:tailEnd/>
          </a:ln>
        </p:spPr>
        <p:txBody>
          <a:bodyPr/>
          <a:lstStyle/>
          <a:p>
            <a:pPr defTabSz="457200">
              <a:lnSpc>
                <a:spcPts val="1800"/>
              </a:lnSpc>
            </a:pPr>
            <a:r>
              <a:rPr lang="en-US" sz="1200" i="1">
                <a:solidFill>
                  <a:srgbClr val="00B050"/>
                </a:solidFill>
              </a:rPr>
              <a:t>WWF </a:t>
            </a:r>
            <a:r>
              <a:rPr lang="sl-SI" sz="1200" i="1">
                <a:solidFill>
                  <a:srgbClr val="00B050"/>
                </a:solidFill>
              </a:rPr>
              <a:t>ima več kot 2500  zaposlenih po celem svetu.</a:t>
            </a:r>
            <a:endParaRPr lang="en-US" sz="1200" i="1">
              <a:solidFill>
                <a:srgbClr val="00B050"/>
              </a:solidFill>
            </a:endParaRPr>
          </a:p>
        </p:txBody>
      </p:sp>
      <p:sp>
        <p:nvSpPr>
          <p:cNvPr id="9249" name="Title 1"/>
          <p:cNvSpPr txBox="1">
            <a:spLocks/>
          </p:cNvSpPr>
          <p:nvPr/>
        </p:nvSpPr>
        <p:spPr bwMode="auto">
          <a:xfrm>
            <a:off x="1143000" y="5357813"/>
            <a:ext cx="1946275" cy="787400"/>
          </a:xfrm>
          <a:prstGeom prst="rect">
            <a:avLst/>
          </a:prstGeom>
          <a:noFill/>
          <a:ln w="9525">
            <a:noFill/>
            <a:miter lim="800000"/>
            <a:headEnd/>
            <a:tailEnd/>
          </a:ln>
        </p:spPr>
        <p:txBody>
          <a:bodyPr/>
          <a:lstStyle/>
          <a:p>
            <a:pPr defTabSz="457200">
              <a:lnSpc>
                <a:spcPts val="1800"/>
              </a:lnSpc>
            </a:pPr>
            <a:r>
              <a:rPr lang="en-US" sz="1200" i="1">
                <a:solidFill>
                  <a:srgbClr val="00B050"/>
                </a:solidFill>
              </a:rPr>
              <a:t>WWF </a:t>
            </a:r>
            <a:r>
              <a:rPr lang="sl-SI" sz="1200" i="1">
                <a:solidFill>
                  <a:srgbClr val="00B050"/>
                </a:solidFill>
              </a:rPr>
              <a:t>je bila ustanovljena leta 1961.</a:t>
            </a:r>
            <a:endParaRPr lang="en-US" sz="1200" i="1">
              <a:solidFill>
                <a:srgbClr val="00B050"/>
              </a:solidFill>
            </a:endParaRPr>
          </a:p>
        </p:txBody>
      </p:sp>
      <p:sp>
        <p:nvSpPr>
          <p:cNvPr id="9250" name="Title 1"/>
          <p:cNvSpPr txBox="1">
            <a:spLocks/>
          </p:cNvSpPr>
          <p:nvPr/>
        </p:nvSpPr>
        <p:spPr bwMode="auto">
          <a:xfrm>
            <a:off x="6500813" y="5357813"/>
            <a:ext cx="1917700" cy="787400"/>
          </a:xfrm>
          <a:prstGeom prst="rect">
            <a:avLst/>
          </a:prstGeom>
          <a:noFill/>
          <a:ln w="9525">
            <a:noFill/>
            <a:miter lim="800000"/>
            <a:headEnd/>
            <a:tailEnd/>
          </a:ln>
        </p:spPr>
        <p:txBody>
          <a:bodyPr/>
          <a:lstStyle/>
          <a:p>
            <a:pPr defTabSz="457200">
              <a:lnSpc>
                <a:spcPts val="1800"/>
              </a:lnSpc>
            </a:pPr>
            <a:r>
              <a:rPr lang="en-US" sz="1200" i="1">
                <a:solidFill>
                  <a:srgbClr val="00B050"/>
                </a:solidFill>
              </a:rPr>
              <a:t>WWF </a:t>
            </a:r>
            <a:r>
              <a:rPr lang="sl-SI" sz="1200" i="1">
                <a:solidFill>
                  <a:srgbClr val="00B050"/>
                </a:solidFill>
              </a:rPr>
              <a:t>podpira več kot 5 milijonov privržencev.</a:t>
            </a:r>
            <a:endParaRPr lang="en-US" sz="1200" i="1">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08534C15-37FF-491D-9286-37FC54AFC377}" type="datetime3">
              <a:rPr lang="en-IE" sz="800"/>
              <a:pPr algn="r"/>
              <a:t>25 September 2012</a:t>
            </a:fld>
            <a:r>
              <a:rPr lang="en-IE" sz="800"/>
              <a:t> - </a:t>
            </a:r>
            <a:fld id="{424F091E-4AA2-48A3-8001-6EC3A28D64A4}" type="slidenum">
              <a:rPr lang="en-IE" sz="800"/>
              <a:pPr algn="r"/>
              <a:t>4</a:t>
            </a:fld>
            <a:endParaRPr lang="en-IE" sz="800"/>
          </a:p>
        </p:txBody>
      </p:sp>
      <p:sp>
        <p:nvSpPr>
          <p:cNvPr id="10243" name="Title 1"/>
          <p:cNvSpPr txBox="1">
            <a:spLocks/>
          </p:cNvSpPr>
          <p:nvPr/>
        </p:nvSpPr>
        <p:spPr bwMode="auto">
          <a:xfrm>
            <a:off x="606425" y="1196975"/>
            <a:ext cx="4397375" cy="517525"/>
          </a:xfrm>
          <a:prstGeom prst="rect">
            <a:avLst/>
          </a:prstGeom>
          <a:noFill/>
          <a:ln w="9525">
            <a:noFill/>
            <a:miter lim="800000"/>
            <a:headEnd/>
            <a:tailEnd/>
          </a:ln>
        </p:spPr>
        <p:txBody>
          <a:bodyPr/>
          <a:lstStyle/>
          <a:p>
            <a:pPr defTabSz="457200"/>
            <a:r>
              <a:rPr lang="en-GB" sz="4400">
                <a:solidFill>
                  <a:srgbClr val="8ABE34"/>
                </a:solidFill>
              </a:rPr>
              <a:t>Why WWF?</a:t>
            </a:r>
            <a:endParaRPr lang="en-US" sz="4400">
              <a:solidFill>
                <a:srgbClr val="2D591F"/>
              </a:solidFill>
            </a:endParaRPr>
          </a:p>
        </p:txBody>
      </p:sp>
      <p:cxnSp>
        <p:nvCxnSpPr>
          <p:cNvPr id="13" name="Straight Connector 12"/>
          <p:cNvCxnSpPr/>
          <p:nvPr/>
        </p:nvCxnSpPr>
        <p:spPr>
          <a:xfrm>
            <a:off x="698500" y="2133600"/>
            <a:ext cx="81280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245" name="Rectangle 10"/>
          <p:cNvSpPr>
            <a:spLocks noChangeArrowheads="1"/>
          </p:cNvSpPr>
          <p:nvPr/>
        </p:nvSpPr>
        <p:spPr bwMode="auto">
          <a:xfrm>
            <a:off x="323850" y="2492375"/>
            <a:ext cx="8229600" cy="3527425"/>
          </a:xfrm>
          <a:prstGeom prst="rect">
            <a:avLst/>
          </a:prstGeom>
          <a:noFill/>
          <a:ln w="9525">
            <a:noFill/>
            <a:miter lim="800000"/>
            <a:headEnd/>
            <a:tailEnd/>
          </a:ln>
        </p:spPr>
        <p:txBody>
          <a:bodyPr/>
          <a:lstStyle/>
          <a:p>
            <a:pPr marL="342900" indent="20638" algn="just" eaLnBrk="0" hangingPunct="0">
              <a:spcBef>
                <a:spcPct val="20000"/>
              </a:spcBef>
            </a:pPr>
            <a:r>
              <a:rPr lang="en-US" sz="3600" b="1"/>
              <a:t>Because the pressure on our earth grows!</a:t>
            </a:r>
          </a:p>
          <a:p>
            <a:pPr marL="342900" indent="20638" algn="just" eaLnBrk="0" hangingPunct="0">
              <a:spcBef>
                <a:spcPct val="20000"/>
              </a:spcBef>
            </a:pPr>
            <a:endParaRPr lang="en-US" sz="3600" b="1"/>
          </a:p>
          <a:p>
            <a:pPr marL="342900" indent="20638" algn="just" eaLnBrk="0" hangingPunct="0">
              <a:spcBef>
                <a:spcPct val="20000"/>
              </a:spcBef>
            </a:pPr>
            <a:r>
              <a:rPr lang="en-US" sz="3600" b="1"/>
              <a:t>Causes and effects</a:t>
            </a:r>
          </a:p>
          <a:p>
            <a:pPr marL="342900" indent="20638" algn="just" eaLnBrk="0" hangingPunct="0">
              <a:spcBef>
                <a:spcPct val="20000"/>
              </a:spcBef>
            </a:pPr>
            <a:endParaRPr lang="en-US" sz="3600" b="1"/>
          </a:p>
        </p:txBody>
      </p:sp>
      <p:sp>
        <p:nvSpPr>
          <p:cNvPr id="10246"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sp>
        <p:nvSpPr>
          <p:cNvPr id="10247"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a:solidFill>
                  <a:srgbClr val="0D0D0D"/>
                </a:solidFill>
              </a:rPr>
              <a:t>A Roadmap for a Living Planet </a:t>
            </a:r>
            <a:endParaRPr lang="en-US" sz="1400">
              <a:solidFill>
                <a:srgbClr val="0D0D0D"/>
              </a:solidFill>
            </a:endParaRPr>
          </a:p>
        </p:txBody>
      </p:sp>
      <p:sp>
        <p:nvSpPr>
          <p:cNvPr id="10248" name="Title 1"/>
          <p:cNvSpPr txBox="1">
            <a:spLocks/>
          </p:cNvSpPr>
          <p:nvPr/>
        </p:nvSpPr>
        <p:spPr bwMode="auto">
          <a:xfrm>
            <a:off x="4500563" y="1214438"/>
            <a:ext cx="4397375" cy="517525"/>
          </a:xfrm>
          <a:prstGeom prst="rect">
            <a:avLst/>
          </a:prstGeom>
          <a:noFill/>
          <a:ln w="9525">
            <a:noFill/>
            <a:miter lim="800000"/>
            <a:headEnd/>
            <a:tailEnd/>
          </a:ln>
        </p:spPr>
        <p:txBody>
          <a:bodyPr/>
          <a:lstStyle/>
          <a:p>
            <a:pPr defTabSz="457200"/>
            <a:r>
              <a:rPr lang="sl-SI" sz="4400" i="1">
                <a:solidFill>
                  <a:srgbClr val="00B050"/>
                </a:solidFill>
              </a:rPr>
              <a:t>Zakaj</a:t>
            </a:r>
            <a:r>
              <a:rPr lang="en-GB" sz="4400" i="1">
                <a:solidFill>
                  <a:srgbClr val="00B050"/>
                </a:solidFill>
              </a:rPr>
              <a:t> WWF?</a:t>
            </a:r>
            <a:endParaRPr lang="en-US" sz="4400" i="1">
              <a:solidFill>
                <a:srgbClr val="00B050"/>
              </a:solidFill>
            </a:endParaRPr>
          </a:p>
        </p:txBody>
      </p:sp>
      <p:sp>
        <p:nvSpPr>
          <p:cNvPr id="10249" name="Rectangle 10"/>
          <p:cNvSpPr>
            <a:spLocks noChangeArrowheads="1"/>
          </p:cNvSpPr>
          <p:nvPr/>
        </p:nvSpPr>
        <p:spPr bwMode="auto">
          <a:xfrm>
            <a:off x="285750" y="3714750"/>
            <a:ext cx="8229600" cy="2286000"/>
          </a:xfrm>
          <a:prstGeom prst="rect">
            <a:avLst/>
          </a:prstGeom>
          <a:noFill/>
          <a:ln w="9525">
            <a:noFill/>
            <a:miter lim="800000"/>
            <a:headEnd/>
            <a:tailEnd/>
          </a:ln>
        </p:spPr>
        <p:txBody>
          <a:bodyPr/>
          <a:lstStyle/>
          <a:p>
            <a:pPr marL="342900" indent="20638" algn="just" eaLnBrk="0" hangingPunct="0">
              <a:spcBef>
                <a:spcPct val="20000"/>
              </a:spcBef>
            </a:pPr>
            <a:r>
              <a:rPr lang="sl-SI" sz="3200" b="1" i="1">
                <a:solidFill>
                  <a:srgbClr val="00B050"/>
                </a:solidFill>
              </a:rPr>
              <a:t>Ker se pritiski na našo Zemljo večajo</a:t>
            </a:r>
            <a:r>
              <a:rPr lang="en-US" sz="3200" b="1" i="1">
                <a:solidFill>
                  <a:srgbClr val="00B050"/>
                </a:solidFill>
              </a:rPr>
              <a:t>!</a:t>
            </a:r>
          </a:p>
          <a:p>
            <a:pPr marL="342900" indent="20638" algn="just" eaLnBrk="0" hangingPunct="0">
              <a:spcBef>
                <a:spcPct val="20000"/>
              </a:spcBef>
            </a:pPr>
            <a:endParaRPr lang="en-US" sz="3600" b="1" i="1">
              <a:solidFill>
                <a:srgbClr val="00B050"/>
              </a:solidFill>
            </a:endParaRPr>
          </a:p>
          <a:p>
            <a:pPr marL="342900" indent="20638" algn="just" eaLnBrk="0" hangingPunct="0">
              <a:spcBef>
                <a:spcPct val="20000"/>
              </a:spcBef>
            </a:pPr>
            <a:r>
              <a:rPr lang="sl-SI" sz="3200" b="1" i="1">
                <a:solidFill>
                  <a:srgbClr val="00B050"/>
                </a:solidFill>
              </a:rPr>
              <a:t>Vzroki in posledice</a:t>
            </a:r>
            <a:endParaRPr lang="en-US" sz="3200" b="1" i="1">
              <a:solidFill>
                <a:srgbClr val="00B050"/>
              </a:solidFill>
            </a:endParaRPr>
          </a:p>
          <a:p>
            <a:pPr marL="342900" indent="20638" algn="just" eaLnBrk="0" hangingPunct="0">
              <a:spcBef>
                <a:spcPct val="20000"/>
              </a:spcBef>
            </a:pPr>
            <a:endParaRPr lang="en-US" sz="3600" b="1" i="1">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Beschlagnahmte Vögel 03"/>
          <p:cNvPicPr>
            <a:picLocks noChangeAspect="1" noChangeArrowheads="1"/>
          </p:cNvPicPr>
          <p:nvPr/>
        </p:nvPicPr>
        <p:blipFill>
          <a:blip r:embed="rId3" cstate="print"/>
          <a:srcRect/>
          <a:stretch>
            <a:fillRect/>
          </a:stretch>
        </p:blipFill>
        <p:spPr bwMode="auto">
          <a:xfrm>
            <a:off x="0" y="2463800"/>
            <a:ext cx="6459538" cy="4394200"/>
          </a:xfrm>
          <a:prstGeom prst="rect">
            <a:avLst/>
          </a:prstGeom>
          <a:noFill/>
          <a:ln w="9525">
            <a:noFill/>
            <a:miter lim="800000"/>
            <a:headEnd/>
            <a:tailEnd/>
          </a:ln>
        </p:spPr>
      </p:pic>
      <p:sp>
        <p:nvSpPr>
          <p:cNvPr id="1126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eaLnBrk="1" hangingPunct="1"/>
            <a:r>
              <a:rPr lang="de-DE" smtClean="0"/>
              <a:t>Furchtbare Fotos Artensterben Zahlen zu Artensterben</a:t>
            </a:r>
          </a:p>
        </p:txBody>
      </p:sp>
      <p:pic>
        <p:nvPicPr>
          <p:cNvPr id="11268" name="Picture 5" descr="zerstoertesKorallenriffWWFCanonJuergen FREUND 106415"/>
          <p:cNvPicPr>
            <a:picLocks noChangeAspect="1" noChangeArrowheads="1"/>
          </p:cNvPicPr>
          <p:nvPr/>
        </p:nvPicPr>
        <p:blipFill>
          <a:blip r:embed="rId4" cstate="print"/>
          <a:srcRect/>
          <a:stretch>
            <a:fillRect/>
          </a:stretch>
        </p:blipFill>
        <p:spPr bwMode="auto">
          <a:xfrm>
            <a:off x="0" y="0"/>
            <a:ext cx="5854700" cy="3911600"/>
          </a:xfrm>
          <a:prstGeom prst="rect">
            <a:avLst/>
          </a:prstGeom>
          <a:noFill/>
          <a:ln w="9525">
            <a:noFill/>
            <a:miter lim="800000"/>
            <a:headEnd/>
            <a:tailEnd/>
          </a:ln>
        </p:spPr>
      </p:pic>
      <p:pic>
        <p:nvPicPr>
          <p:cNvPr id="11269" name="Picture 4" descr="TunfischauktioninJapanWWFCanonMichel GUNTHER 114836"/>
          <p:cNvPicPr>
            <a:picLocks noChangeAspect="1" noChangeArrowheads="1"/>
          </p:cNvPicPr>
          <p:nvPr/>
        </p:nvPicPr>
        <p:blipFill>
          <a:blip r:embed="rId5" cstate="print"/>
          <a:srcRect/>
          <a:stretch>
            <a:fillRect/>
          </a:stretch>
        </p:blipFill>
        <p:spPr bwMode="auto">
          <a:xfrm>
            <a:off x="4067175" y="0"/>
            <a:ext cx="5076825" cy="3382963"/>
          </a:xfrm>
          <a:prstGeom prst="rect">
            <a:avLst/>
          </a:prstGeom>
          <a:noFill/>
          <a:ln w="9525">
            <a:noFill/>
            <a:miter lim="800000"/>
            <a:headEnd/>
            <a:tailEnd/>
          </a:ln>
        </p:spPr>
      </p:pic>
      <p:pic>
        <p:nvPicPr>
          <p:cNvPr id="11270" name="Picture 8" descr="tigerfell© WWF-Canon_Edward PARKER"/>
          <p:cNvPicPr>
            <a:picLocks noChangeAspect="1" noChangeArrowheads="1"/>
          </p:cNvPicPr>
          <p:nvPr/>
        </p:nvPicPr>
        <p:blipFill>
          <a:blip r:embed="rId6" cstate="print"/>
          <a:srcRect/>
          <a:stretch>
            <a:fillRect/>
          </a:stretch>
        </p:blipFill>
        <p:spPr bwMode="auto">
          <a:xfrm>
            <a:off x="3924300" y="3352800"/>
            <a:ext cx="5219700" cy="3505200"/>
          </a:xfrm>
          <a:prstGeom prst="rect">
            <a:avLst/>
          </a:prstGeom>
          <a:noFill/>
          <a:ln w="9525">
            <a:noFill/>
            <a:miter lim="800000"/>
            <a:headEnd/>
            <a:tailEnd/>
          </a:ln>
        </p:spPr>
      </p:pic>
      <p:sp>
        <p:nvSpPr>
          <p:cNvPr id="530439" name="Text Box 7"/>
          <p:cNvSpPr txBox="1">
            <a:spLocks noChangeArrowheads="1"/>
          </p:cNvSpPr>
          <p:nvPr/>
        </p:nvSpPr>
        <p:spPr bwMode="auto">
          <a:xfrm>
            <a:off x="0" y="2857500"/>
            <a:ext cx="9144000" cy="646113"/>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de-DE" sz="4000" b="1" dirty="0" err="1">
                <a:effectLst>
                  <a:outerShdw blurRad="38100" dist="38100" dir="2700000" algn="tl">
                    <a:srgbClr val="C0C0C0"/>
                  </a:outerShdw>
                </a:effectLst>
                <a:latin typeface="Arial" charset="0"/>
                <a:cs typeface="Arial" charset="0"/>
              </a:rPr>
              <a:t>Extinction</a:t>
            </a:r>
            <a:r>
              <a:rPr lang="de-DE" sz="4000" b="1" dirty="0">
                <a:effectLst>
                  <a:outerShdw blurRad="38100" dist="38100" dir="2700000" algn="tl">
                    <a:srgbClr val="C0C0C0"/>
                  </a:outerShdw>
                </a:effectLst>
                <a:latin typeface="Arial" charset="0"/>
                <a:cs typeface="Arial" charset="0"/>
              </a:rPr>
              <a:t> </a:t>
            </a:r>
            <a:r>
              <a:rPr lang="de-DE" sz="4000" b="1" dirty="0" err="1">
                <a:effectLst>
                  <a:outerShdw blurRad="38100" dist="38100" dir="2700000" algn="tl">
                    <a:srgbClr val="C0C0C0"/>
                  </a:outerShdw>
                </a:effectLst>
                <a:latin typeface="Arial" charset="0"/>
                <a:cs typeface="Arial" charset="0"/>
              </a:rPr>
              <a:t>of</a:t>
            </a:r>
            <a:r>
              <a:rPr lang="de-DE" sz="4000" b="1" dirty="0">
                <a:effectLst>
                  <a:outerShdw blurRad="38100" dist="38100" dir="2700000" algn="tl">
                    <a:srgbClr val="C0C0C0"/>
                  </a:outerShdw>
                </a:effectLst>
                <a:latin typeface="Arial" charset="0"/>
                <a:cs typeface="Arial" charset="0"/>
              </a:rPr>
              <a:t> </a:t>
            </a:r>
            <a:r>
              <a:rPr lang="de-DE" sz="4000" b="1" dirty="0" err="1">
                <a:effectLst>
                  <a:outerShdw blurRad="38100" dist="38100" dir="2700000" algn="tl">
                    <a:srgbClr val="C0C0C0"/>
                  </a:outerShdw>
                </a:effectLst>
                <a:latin typeface="Arial" charset="0"/>
                <a:cs typeface="Arial" charset="0"/>
              </a:rPr>
              <a:t>species</a:t>
            </a:r>
            <a:endParaRPr lang="de-DE" sz="4000" dirty="0">
              <a:latin typeface="Arial" charset="0"/>
              <a:cs typeface="Arial" charset="0"/>
            </a:endParaRPr>
          </a:p>
        </p:txBody>
      </p:sp>
      <p:sp>
        <p:nvSpPr>
          <p:cNvPr id="8" name="Text Box 7"/>
          <p:cNvSpPr txBox="1">
            <a:spLocks noChangeArrowheads="1"/>
          </p:cNvSpPr>
          <p:nvPr/>
        </p:nvSpPr>
        <p:spPr bwMode="auto">
          <a:xfrm>
            <a:off x="0" y="3429000"/>
            <a:ext cx="9144000" cy="646113"/>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sl-SI" sz="4000" i="1" dirty="0">
                <a:solidFill>
                  <a:srgbClr val="00B050"/>
                </a:solidFill>
                <a:effectLst>
                  <a:outerShdw blurRad="38100" dist="38100" dir="2700000" algn="tl">
                    <a:srgbClr val="C0C0C0"/>
                  </a:outerShdw>
                </a:effectLst>
                <a:latin typeface="Arial" charset="0"/>
                <a:cs typeface="Arial" charset="0"/>
              </a:rPr>
              <a:t>Izumiranje vrst</a:t>
            </a:r>
            <a:endParaRPr lang="de-DE" sz="4000" i="1" dirty="0">
              <a:solidFill>
                <a:srgbClr val="00B050"/>
              </a:solidFill>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7" descr="Hochwasser05Pflach"/>
          <p:cNvPicPr>
            <a:picLocks noChangeAspect="1" noChangeArrowheads="1"/>
          </p:cNvPicPr>
          <p:nvPr/>
        </p:nvPicPr>
        <p:blipFill>
          <a:blip r:embed="rId3" cstate="print"/>
          <a:srcRect/>
          <a:stretch>
            <a:fillRect/>
          </a:stretch>
        </p:blipFill>
        <p:spPr bwMode="auto">
          <a:xfrm>
            <a:off x="0" y="0"/>
            <a:ext cx="5751513" cy="4305300"/>
          </a:xfrm>
          <a:prstGeom prst="rect">
            <a:avLst/>
          </a:prstGeom>
          <a:noFill/>
          <a:ln w="9525">
            <a:noFill/>
            <a:miter lim="800000"/>
            <a:headEnd/>
            <a:tailEnd/>
          </a:ln>
        </p:spPr>
      </p:pic>
      <p:sp>
        <p:nvSpPr>
          <p:cNvPr id="486405" name="Rectangle 5"/>
          <p:cNvSpPr>
            <a:spLocks noGrp="1" noChangeArrowheads="1"/>
          </p:cNvSpPr>
          <p:nvPr>
            <p:ph type="body" idx="4294967295"/>
          </p:nvPr>
        </p:nvSpPr>
        <p:spPr>
          <a:xfrm>
            <a:off x="457200" y="1600200"/>
            <a:ext cx="8229600" cy="4525963"/>
          </a:xfrm>
          <a:prstGeom prst="rect">
            <a:avLst/>
          </a:prstGeom>
        </p:spPr>
        <p:txBody>
          <a:bodyPr/>
          <a:lstStyle/>
          <a:p>
            <a:pPr algn="ctr" eaLnBrk="1" hangingPunct="1">
              <a:buFontTx/>
              <a:buNone/>
              <a:defRPr/>
            </a:pPr>
            <a:endParaRPr lang="de-DE" smtClean="0"/>
          </a:p>
          <a:p>
            <a:pPr algn="ctr" eaLnBrk="1" hangingPunct="1">
              <a:buFontTx/>
              <a:buNone/>
              <a:defRPr/>
            </a:pPr>
            <a:endParaRPr lang="de-DE" smtClean="0"/>
          </a:p>
          <a:p>
            <a:pPr algn="ctr" eaLnBrk="1" hangingPunct="1">
              <a:buFontTx/>
              <a:buNone/>
              <a:defRPr/>
            </a:pPr>
            <a:endParaRPr lang="de-DE" b="1" smtClean="0">
              <a:effectLst>
                <a:outerShdw blurRad="38100" dist="38100" dir="2700000" algn="tl">
                  <a:srgbClr val="C0C0C0"/>
                </a:outerShdw>
              </a:effectLst>
            </a:endParaRPr>
          </a:p>
          <a:p>
            <a:pPr algn="ctr" eaLnBrk="1" hangingPunct="1">
              <a:buFontTx/>
              <a:buNone/>
              <a:defRPr/>
            </a:pPr>
            <a:endParaRPr lang="de-DE" smtClean="0"/>
          </a:p>
        </p:txBody>
      </p:sp>
      <p:pic>
        <p:nvPicPr>
          <p:cNvPr id="12292" name="Picture 15" descr="AusgetrockneteErde_WWFCanon John E_NEWBY 7910"/>
          <p:cNvPicPr>
            <a:picLocks noChangeAspect="1" noChangeArrowheads="1"/>
          </p:cNvPicPr>
          <p:nvPr/>
        </p:nvPicPr>
        <p:blipFill>
          <a:blip r:embed="rId4" cstate="print"/>
          <a:srcRect/>
          <a:stretch>
            <a:fillRect/>
          </a:stretch>
        </p:blipFill>
        <p:spPr bwMode="auto">
          <a:xfrm>
            <a:off x="3708400" y="3376613"/>
            <a:ext cx="5435600" cy="3495675"/>
          </a:xfrm>
          <a:prstGeom prst="rect">
            <a:avLst/>
          </a:prstGeom>
          <a:noFill/>
          <a:ln w="9525">
            <a:noFill/>
            <a:miter lim="800000"/>
            <a:headEnd/>
            <a:tailEnd/>
          </a:ln>
        </p:spPr>
      </p:pic>
      <p:pic>
        <p:nvPicPr>
          <p:cNvPr id="12293" name="Picture 20" descr="ContaineranlageWWFCanonJuan PRATGINESTOS 53246"/>
          <p:cNvPicPr>
            <a:picLocks noChangeAspect="1" noChangeArrowheads="1"/>
          </p:cNvPicPr>
          <p:nvPr/>
        </p:nvPicPr>
        <p:blipFill>
          <a:blip r:embed="rId5" cstate="print"/>
          <a:srcRect/>
          <a:stretch>
            <a:fillRect/>
          </a:stretch>
        </p:blipFill>
        <p:spPr bwMode="auto">
          <a:xfrm>
            <a:off x="3563938" y="0"/>
            <a:ext cx="5580062" cy="3497263"/>
          </a:xfrm>
          <a:prstGeom prst="rect">
            <a:avLst/>
          </a:prstGeom>
          <a:noFill/>
          <a:ln w="9525">
            <a:noFill/>
            <a:miter lim="800000"/>
            <a:headEnd/>
            <a:tailEnd/>
          </a:ln>
        </p:spPr>
      </p:pic>
      <p:pic>
        <p:nvPicPr>
          <p:cNvPr id="12294" name="Picture 21" descr="Verkehr_WWFCanonMichel GUNTHER114842"/>
          <p:cNvPicPr>
            <a:picLocks noChangeAspect="1" noChangeArrowheads="1"/>
          </p:cNvPicPr>
          <p:nvPr/>
        </p:nvPicPr>
        <p:blipFill>
          <a:blip r:embed="rId6" cstate="print"/>
          <a:srcRect/>
          <a:stretch>
            <a:fillRect/>
          </a:stretch>
        </p:blipFill>
        <p:spPr bwMode="auto">
          <a:xfrm>
            <a:off x="0" y="3500438"/>
            <a:ext cx="5076825" cy="3382962"/>
          </a:xfrm>
          <a:prstGeom prst="rect">
            <a:avLst/>
          </a:prstGeom>
          <a:noFill/>
          <a:ln w="9525">
            <a:noFill/>
            <a:miter lim="800000"/>
            <a:headEnd/>
            <a:tailEnd/>
          </a:ln>
        </p:spPr>
      </p:pic>
      <p:sp>
        <p:nvSpPr>
          <p:cNvPr id="486418" name="Text Box 18"/>
          <p:cNvSpPr txBox="1">
            <a:spLocks noChangeArrowheads="1"/>
          </p:cNvSpPr>
          <p:nvPr/>
        </p:nvSpPr>
        <p:spPr bwMode="auto">
          <a:xfrm>
            <a:off x="0" y="2857500"/>
            <a:ext cx="9144000" cy="646113"/>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de-DE" sz="4000" b="1" dirty="0">
                <a:effectLst>
                  <a:outerShdw blurRad="38100" dist="38100" dir="2700000" algn="tl">
                    <a:srgbClr val="C0C0C0"/>
                  </a:outerShdw>
                </a:effectLst>
                <a:latin typeface="Arial" charset="0"/>
                <a:cs typeface="Arial" charset="0"/>
              </a:rPr>
              <a:t>Environment </a:t>
            </a:r>
            <a:r>
              <a:rPr lang="de-DE" sz="4000" b="1" dirty="0" err="1">
                <a:effectLst>
                  <a:outerShdw blurRad="38100" dist="38100" dir="2700000" algn="tl">
                    <a:srgbClr val="C0C0C0"/>
                  </a:outerShdw>
                </a:effectLst>
                <a:latin typeface="Arial" charset="0"/>
                <a:cs typeface="Arial" charset="0"/>
              </a:rPr>
              <a:t>destruction</a:t>
            </a:r>
            <a:endParaRPr lang="de-DE" sz="4000" dirty="0">
              <a:latin typeface="Arial" charset="0"/>
              <a:cs typeface="Arial" charset="0"/>
            </a:endParaRPr>
          </a:p>
        </p:txBody>
      </p:sp>
      <p:sp>
        <p:nvSpPr>
          <p:cNvPr id="8" name="Text Box 18"/>
          <p:cNvSpPr txBox="1">
            <a:spLocks noChangeArrowheads="1"/>
          </p:cNvSpPr>
          <p:nvPr/>
        </p:nvSpPr>
        <p:spPr bwMode="auto">
          <a:xfrm>
            <a:off x="0" y="3429000"/>
            <a:ext cx="9144000" cy="646113"/>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sl-SI" sz="4000" i="1" dirty="0">
                <a:solidFill>
                  <a:srgbClr val="00B050"/>
                </a:solidFill>
                <a:effectLst>
                  <a:outerShdw blurRad="38100" dist="38100" dir="2700000" algn="tl">
                    <a:srgbClr val="C0C0C0"/>
                  </a:outerShdw>
                </a:effectLst>
                <a:latin typeface="Arial" charset="0"/>
                <a:cs typeface="Arial" charset="0"/>
              </a:rPr>
              <a:t>Uničevanje</a:t>
            </a:r>
            <a:r>
              <a:rPr lang="sl-SI" sz="4000" dirty="0">
                <a:solidFill>
                  <a:srgbClr val="00B050"/>
                </a:solidFill>
                <a:effectLst>
                  <a:outerShdw blurRad="38100" dist="38100" dir="2700000" algn="tl">
                    <a:srgbClr val="C0C0C0"/>
                  </a:outerShdw>
                </a:effectLst>
                <a:latin typeface="Arial" charset="0"/>
                <a:cs typeface="Arial" charset="0"/>
              </a:rPr>
              <a:t> </a:t>
            </a:r>
            <a:r>
              <a:rPr lang="sl-SI" sz="4000" i="1" dirty="0">
                <a:solidFill>
                  <a:srgbClr val="00B050"/>
                </a:solidFill>
                <a:effectLst>
                  <a:outerShdw blurRad="38100" dist="38100" dir="2700000" algn="tl">
                    <a:srgbClr val="C0C0C0"/>
                  </a:outerShdw>
                </a:effectLst>
                <a:latin typeface="Arial" charset="0"/>
                <a:cs typeface="Arial" charset="0"/>
              </a:rPr>
              <a:t>okolja</a:t>
            </a:r>
            <a:endParaRPr lang="de-DE" sz="4000" i="1" dirty="0">
              <a:solidFill>
                <a:srgbClr val="00B050"/>
              </a:solidFill>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SojaplantageWWFCanon Michel GUNTHER 59895"/>
          <p:cNvPicPr>
            <a:picLocks noChangeAspect="1" noChangeArrowheads="1"/>
          </p:cNvPicPr>
          <p:nvPr/>
        </p:nvPicPr>
        <p:blipFill>
          <a:blip r:embed="rId3" cstate="print"/>
          <a:srcRect/>
          <a:stretch>
            <a:fillRect/>
          </a:stretch>
        </p:blipFill>
        <p:spPr bwMode="auto">
          <a:xfrm>
            <a:off x="0" y="0"/>
            <a:ext cx="6308725" cy="3921125"/>
          </a:xfrm>
          <a:prstGeom prst="rect">
            <a:avLst/>
          </a:prstGeom>
          <a:solidFill>
            <a:schemeClr val="bg1">
              <a:alpha val="65881"/>
            </a:schemeClr>
          </a:solidFill>
          <a:ln w="9525" algn="ctr">
            <a:noFill/>
            <a:miter lim="800000"/>
            <a:headEnd/>
            <a:tailEnd/>
          </a:ln>
        </p:spPr>
      </p:pic>
      <p:pic>
        <p:nvPicPr>
          <p:cNvPr id="13315" name="Picture 7" descr="WalrosseWWFCanonSylvia RUBLI 115960"/>
          <p:cNvPicPr>
            <a:picLocks noChangeAspect="1" noChangeArrowheads="1"/>
          </p:cNvPicPr>
          <p:nvPr/>
        </p:nvPicPr>
        <p:blipFill>
          <a:blip r:embed="rId4" cstate="print"/>
          <a:srcRect/>
          <a:stretch>
            <a:fillRect/>
          </a:stretch>
        </p:blipFill>
        <p:spPr bwMode="auto">
          <a:xfrm>
            <a:off x="4211638" y="0"/>
            <a:ext cx="4932362" cy="3302000"/>
          </a:xfrm>
          <a:prstGeom prst="rect">
            <a:avLst/>
          </a:prstGeom>
          <a:noFill/>
          <a:ln w="9525">
            <a:noFill/>
            <a:miter lim="800000"/>
            <a:headEnd/>
            <a:tailEnd/>
          </a:ln>
        </p:spPr>
      </p:pic>
      <p:pic>
        <p:nvPicPr>
          <p:cNvPr id="13316" name="Picture 8" descr="ErosionWWFCanon Juan PRATGINESTOS 29871"/>
          <p:cNvPicPr>
            <a:picLocks noChangeAspect="1" noChangeArrowheads="1"/>
          </p:cNvPicPr>
          <p:nvPr/>
        </p:nvPicPr>
        <p:blipFill>
          <a:blip r:embed="rId5" cstate="print"/>
          <a:srcRect/>
          <a:stretch>
            <a:fillRect/>
          </a:stretch>
        </p:blipFill>
        <p:spPr bwMode="auto">
          <a:xfrm>
            <a:off x="3492500" y="3300413"/>
            <a:ext cx="5651500" cy="3557587"/>
          </a:xfrm>
          <a:prstGeom prst="rect">
            <a:avLst/>
          </a:prstGeom>
          <a:noFill/>
          <a:ln w="9525">
            <a:noFill/>
            <a:miter lim="800000"/>
            <a:headEnd/>
            <a:tailEnd/>
          </a:ln>
        </p:spPr>
      </p:pic>
      <p:pic>
        <p:nvPicPr>
          <p:cNvPr id="13317" name="Picture 5" descr="Brazil_Feuer_Nigel DICKINSON_WWF-CanonHI_51569"/>
          <p:cNvPicPr>
            <a:picLocks noChangeAspect="1" noChangeArrowheads="1"/>
          </p:cNvPicPr>
          <p:nvPr/>
        </p:nvPicPr>
        <p:blipFill>
          <a:blip r:embed="rId6" cstate="print">
            <a:lum bright="6000"/>
          </a:blip>
          <a:srcRect/>
          <a:stretch>
            <a:fillRect/>
          </a:stretch>
        </p:blipFill>
        <p:spPr bwMode="auto">
          <a:xfrm>
            <a:off x="0" y="3286125"/>
            <a:ext cx="5724525" cy="3571875"/>
          </a:xfrm>
          <a:prstGeom prst="rect">
            <a:avLst/>
          </a:prstGeom>
          <a:solidFill>
            <a:schemeClr val="accent1">
              <a:alpha val="34117"/>
            </a:schemeClr>
          </a:solidFill>
          <a:ln w="9525">
            <a:noFill/>
            <a:miter lim="800000"/>
            <a:headEnd/>
            <a:tailEnd/>
          </a:ln>
        </p:spPr>
      </p:pic>
      <p:sp>
        <p:nvSpPr>
          <p:cNvPr id="532490" name="Text Box 10"/>
          <p:cNvSpPr txBox="1">
            <a:spLocks noChangeArrowheads="1"/>
          </p:cNvSpPr>
          <p:nvPr/>
        </p:nvSpPr>
        <p:spPr bwMode="auto">
          <a:xfrm>
            <a:off x="0" y="2786063"/>
            <a:ext cx="9144000" cy="646112"/>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de-DE" sz="4000" b="1" dirty="0">
                <a:effectLst>
                  <a:outerShdw blurRad="38100" dist="38100" dir="2700000" algn="tl">
                    <a:srgbClr val="C0C0C0"/>
                  </a:outerShdw>
                </a:effectLst>
                <a:latin typeface="Arial" charset="0"/>
                <a:cs typeface="Arial" charset="0"/>
              </a:rPr>
              <a:t>Loss </a:t>
            </a:r>
            <a:r>
              <a:rPr lang="de-DE" sz="4000" b="1" dirty="0" err="1">
                <a:effectLst>
                  <a:outerShdw blurRad="38100" dist="38100" dir="2700000" algn="tl">
                    <a:srgbClr val="C0C0C0"/>
                  </a:outerShdw>
                </a:effectLst>
                <a:latin typeface="Arial" charset="0"/>
                <a:cs typeface="Arial" charset="0"/>
              </a:rPr>
              <a:t>of</a:t>
            </a:r>
            <a:r>
              <a:rPr lang="de-DE" sz="4000" b="1" dirty="0">
                <a:effectLst>
                  <a:outerShdw blurRad="38100" dist="38100" dir="2700000" algn="tl">
                    <a:srgbClr val="C0C0C0"/>
                  </a:outerShdw>
                </a:effectLst>
                <a:latin typeface="Arial" charset="0"/>
                <a:cs typeface="Arial" charset="0"/>
              </a:rPr>
              <a:t> </a:t>
            </a:r>
            <a:r>
              <a:rPr lang="de-DE" sz="4000" b="1" dirty="0" err="1">
                <a:effectLst>
                  <a:outerShdw blurRad="38100" dist="38100" dir="2700000" algn="tl">
                    <a:srgbClr val="C0C0C0"/>
                  </a:outerShdw>
                </a:effectLst>
                <a:latin typeface="Arial" charset="0"/>
                <a:cs typeface="Arial" charset="0"/>
              </a:rPr>
              <a:t>habitat</a:t>
            </a:r>
            <a:endParaRPr lang="de-DE" sz="4000" b="1" dirty="0">
              <a:effectLst>
                <a:outerShdw blurRad="38100" dist="38100" dir="2700000" algn="tl">
                  <a:srgbClr val="C0C0C0"/>
                </a:outerShdw>
              </a:effectLst>
              <a:latin typeface="Arial" charset="0"/>
              <a:cs typeface="Arial" charset="0"/>
            </a:endParaRPr>
          </a:p>
        </p:txBody>
      </p:sp>
      <p:sp>
        <p:nvSpPr>
          <p:cNvPr id="7" name="Text Box 10"/>
          <p:cNvSpPr txBox="1">
            <a:spLocks noChangeArrowheads="1"/>
          </p:cNvSpPr>
          <p:nvPr/>
        </p:nvSpPr>
        <p:spPr bwMode="auto">
          <a:xfrm>
            <a:off x="0" y="3357563"/>
            <a:ext cx="9144000" cy="646112"/>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sl-SI" sz="4000" b="1" i="1" dirty="0">
                <a:solidFill>
                  <a:srgbClr val="00B050"/>
                </a:solidFill>
                <a:effectLst>
                  <a:outerShdw blurRad="38100" dist="38100" dir="2700000" algn="tl">
                    <a:srgbClr val="C0C0C0"/>
                  </a:outerShdw>
                </a:effectLst>
                <a:latin typeface="Arial" charset="0"/>
                <a:cs typeface="Arial" charset="0"/>
              </a:rPr>
              <a:t>Izguba habitatov</a:t>
            </a:r>
            <a:endParaRPr lang="de-DE" sz="4000" b="1" i="1" dirty="0">
              <a:solidFill>
                <a:srgbClr val="00B050"/>
              </a:solidFill>
              <a:effectLst>
                <a:outerShdw blurRad="38100" dist="38100" dir="2700000" algn="tl">
                  <a:srgbClr val="C0C0C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eaLnBrk="1" hangingPunct="1"/>
            <a:endParaRPr lang="de-DE" smtClean="0"/>
          </a:p>
        </p:txBody>
      </p:sp>
      <p:sp>
        <p:nvSpPr>
          <p:cNvPr id="14339"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endParaRPr lang="de-DE" smtClean="0"/>
          </a:p>
        </p:txBody>
      </p:sp>
      <p:pic>
        <p:nvPicPr>
          <p:cNvPr id="14340" name="Picture 4" descr="SchloteWWFCanonAndrew KERR113708"/>
          <p:cNvPicPr>
            <a:picLocks noChangeAspect="1" noChangeArrowheads="1"/>
          </p:cNvPicPr>
          <p:nvPr/>
        </p:nvPicPr>
        <p:blipFill>
          <a:blip r:embed="rId3" cstate="print"/>
          <a:srcRect/>
          <a:stretch>
            <a:fillRect/>
          </a:stretch>
        </p:blipFill>
        <p:spPr bwMode="auto">
          <a:xfrm>
            <a:off x="0" y="0"/>
            <a:ext cx="4932363" cy="3263900"/>
          </a:xfrm>
          <a:prstGeom prst="rect">
            <a:avLst/>
          </a:prstGeom>
          <a:noFill/>
          <a:ln w="9525">
            <a:noFill/>
            <a:miter lim="800000"/>
            <a:headEnd/>
            <a:tailEnd/>
          </a:ln>
        </p:spPr>
      </p:pic>
      <p:pic>
        <p:nvPicPr>
          <p:cNvPr id="14341" name="Picture 7" descr="zerstoertdurchHurricaneWWF-CanonNigel DICKINSON51681"/>
          <p:cNvPicPr>
            <a:picLocks noChangeAspect="1" noChangeArrowheads="1"/>
          </p:cNvPicPr>
          <p:nvPr/>
        </p:nvPicPr>
        <p:blipFill>
          <a:blip r:embed="rId4" cstate="print"/>
          <a:srcRect/>
          <a:stretch>
            <a:fillRect/>
          </a:stretch>
        </p:blipFill>
        <p:spPr bwMode="auto">
          <a:xfrm>
            <a:off x="3419475" y="3232150"/>
            <a:ext cx="5724525" cy="3625850"/>
          </a:xfrm>
          <a:prstGeom prst="rect">
            <a:avLst/>
          </a:prstGeom>
          <a:noFill/>
          <a:ln w="9525">
            <a:noFill/>
            <a:miter lim="800000"/>
            <a:headEnd/>
            <a:tailEnd/>
          </a:ln>
        </p:spPr>
      </p:pic>
      <p:pic>
        <p:nvPicPr>
          <p:cNvPr id="14342" name="Picture 8" descr="Verkehr2WWFCanonMichel GUNTHER114843"/>
          <p:cNvPicPr>
            <a:picLocks noChangeAspect="1" noChangeArrowheads="1"/>
          </p:cNvPicPr>
          <p:nvPr/>
        </p:nvPicPr>
        <p:blipFill>
          <a:blip r:embed="rId5" cstate="print"/>
          <a:srcRect/>
          <a:stretch>
            <a:fillRect/>
          </a:stretch>
        </p:blipFill>
        <p:spPr bwMode="auto">
          <a:xfrm>
            <a:off x="4267200" y="0"/>
            <a:ext cx="4876800" cy="3249613"/>
          </a:xfrm>
          <a:prstGeom prst="rect">
            <a:avLst/>
          </a:prstGeom>
          <a:noFill/>
          <a:ln w="9525">
            <a:noFill/>
            <a:miter lim="800000"/>
            <a:headEnd/>
            <a:tailEnd/>
          </a:ln>
        </p:spPr>
      </p:pic>
      <p:pic>
        <p:nvPicPr>
          <p:cNvPr id="14343" name="Picture 5" descr="zerstoertesHausmitFrauHondurasWWF-Canon_ Nigel DICKINSON 55349"/>
          <p:cNvPicPr>
            <a:picLocks noChangeAspect="1" noChangeArrowheads="1"/>
          </p:cNvPicPr>
          <p:nvPr/>
        </p:nvPicPr>
        <p:blipFill>
          <a:blip r:embed="rId6" cstate="print"/>
          <a:srcRect/>
          <a:stretch>
            <a:fillRect/>
          </a:stretch>
        </p:blipFill>
        <p:spPr bwMode="auto">
          <a:xfrm>
            <a:off x="0" y="3241675"/>
            <a:ext cx="5651500" cy="3616325"/>
          </a:xfrm>
          <a:prstGeom prst="rect">
            <a:avLst/>
          </a:prstGeom>
          <a:noFill/>
          <a:ln w="9525">
            <a:noFill/>
            <a:miter lim="800000"/>
            <a:headEnd/>
            <a:tailEnd/>
          </a:ln>
        </p:spPr>
      </p:pic>
      <p:sp>
        <p:nvSpPr>
          <p:cNvPr id="14344" name="Text Box 9"/>
          <p:cNvSpPr txBox="1">
            <a:spLocks noChangeArrowheads="1"/>
          </p:cNvSpPr>
          <p:nvPr/>
        </p:nvSpPr>
        <p:spPr bwMode="auto">
          <a:xfrm>
            <a:off x="3616325" y="3016250"/>
            <a:ext cx="184150" cy="457200"/>
          </a:xfrm>
          <a:prstGeom prst="rect">
            <a:avLst/>
          </a:prstGeom>
          <a:noFill/>
          <a:ln w="9525" algn="ctr">
            <a:noFill/>
            <a:miter lim="800000"/>
            <a:headEnd/>
            <a:tailEnd/>
          </a:ln>
        </p:spPr>
        <p:txBody>
          <a:bodyPr wrap="none">
            <a:spAutoFit/>
          </a:bodyPr>
          <a:lstStyle/>
          <a:p>
            <a:endParaRPr lang="de-DE" sz="2400"/>
          </a:p>
        </p:txBody>
      </p:sp>
      <p:sp>
        <p:nvSpPr>
          <p:cNvPr id="533514" name="Text Box 10"/>
          <p:cNvSpPr txBox="1">
            <a:spLocks noChangeArrowheads="1"/>
          </p:cNvSpPr>
          <p:nvPr/>
        </p:nvSpPr>
        <p:spPr bwMode="auto">
          <a:xfrm>
            <a:off x="0" y="2857500"/>
            <a:ext cx="9144000" cy="646113"/>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de-DE" sz="4000" b="1" dirty="0" err="1">
                <a:effectLst>
                  <a:outerShdw blurRad="38100" dist="38100" dir="2700000" algn="tl">
                    <a:srgbClr val="C0C0C0"/>
                  </a:outerShdw>
                </a:effectLst>
                <a:latin typeface="Arial" charset="0"/>
                <a:cs typeface="Arial" charset="0"/>
              </a:rPr>
              <a:t>Climate</a:t>
            </a:r>
            <a:r>
              <a:rPr lang="de-DE" sz="4000" b="1" dirty="0">
                <a:effectLst>
                  <a:outerShdw blurRad="38100" dist="38100" dir="2700000" algn="tl">
                    <a:srgbClr val="C0C0C0"/>
                  </a:outerShdw>
                </a:effectLst>
                <a:latin typeface="Arial" charset="0"/>
                <a:cs typeface="Arial" charset="0"/>
              </a:rPr>
              <a:t> </a:t>
            </a:r>
            <a:r>
              <a:rPr lang="de-DE" sz="4000" b="1" dirty="0" err="1">
                <a:effectLst>
                  <a:outerShdw blurRad="38100" dist="38100" dir="2700000" algn="tl">
                    <a:srgbClr val="C0C0C0"/>
                  </a:outerShdw>
                </a:effectLst>
                <a:latin typeface="Arial" charset="0"/>
                <a:cs typeface="Arial" charset="0"/>
              </a:rPr>
              <a:t>change</a:t>
            </a:r>
            <a:endParaRPr lang="de-DE" sz="4000" dirty="0">
              <a:latin typeface="Arial" charset="0"/>
              <a:cs typeface="Arial" charset="0"/>
            </a:endParaRPr>
          </a:p>
        </p:txBody>
      </p:sp>
      <p:sp>
        <p:nvSpPr>
          <p:cNvPr id="10" name="Text Box 10"/>
          <p:cNvSpPr txBox="1">
            <a:spLocks noChangeArrowheads="1"/>
          </p:cNvSpPr>
          <p:nvPr/>
        </p:nvSpPr>
        <p:spPr bwMode="auto">
          <a:xfrm>
            <a:off x="0" y="3357563"/>
            <a:ext cx="9144000" cy="646112"/>
          </a:xfrm>
          <a:prstGeom prst="rect">
            <a:avLst/>
          </a:prstGeom>
          <a:solidFill>
            <a:schemeClr val="bg1">
              <a:alpha val="66000"/>
            </a:schemeClr>
          </a:solidFill>
          <a:ln w="9525" algn="ctr">
            <a:noFill/>
            <a:miter lim="800000"/>
            <a:headEnd/>
            <a:tailEnd/>
          </a:ln>
          <a:effectLst/>
        </p:spPr>
        <p:txBody>
          <a:bodyPr>
            <a:spAutoFit/>
          </a:bodyPr>
          <a:lstStyle/>
          <a:p>
            <a:pPr algn="ctr">
              <a:lnSpc>
                <a:spcPct val="90000"/>
              </a:lnSpc>
              <a:spcBef>
                <a:spcPct val="20000"/>
              </a:spcBef>
              <a:buClr>
                <a:srgbClr val="003893"/>
              </a:buClr>
              <a:defRPr/>
            </a:pPr>
            <a:r>
              <a:rPr lang="sl-SI" sz="4000" dirty="0">
                <a:solidFill>
                  <a:srgbClr val="00B050"/>
                </a:solidFill>
                <a:effectLst>
                  <a:outerShdw blurRad="38100" dist="38100" dir="2700000" algn="tl">
                    <a:srgbClr val="C0C0C0"/>
                  </a:outerShdw>
                </a:effectLst>
                <a:latin typeface="Arial" charset="0"/>
                <a:cs typeface="Arial" charset="0"/>
              </a:rPr>
              <a:t>Podnebne spremembe</a:t>
            </a:r>
            <a:endParaRPr lang="de-DE" sz="4000" dirty="0">
              <a:solidFill>
                <a:srgbClr val="00B050"/>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365BFD06-2F60-451C-B6C8-F07D4A9F8A7D}" type="datetime3">
              <a:rPr lang="en-IE" sz="800"/>
              <a:pPr algn="r"/>
              <a:t>25 September 2012</a:t>
            </a:fld>
            <a:r>
              <a:rPr lang="en-IE" sz="800"/>
              <a:t> - </a:t>
            </a:r>
            <a:fld id="{E1508813-97F2-454E-89A4-C9C7C73E12B4}" type="slidenum">
              <a:rPr lang="en-IE" sz="800"/>
              <a:pPr algn="r"/>
              <a:t>9</a:t>
            </a:fld>
            <a:endParaRPr lang="en-IE" sz="800"/>
          </a:p>
        </p:txBody>
      </p:sp>
      <p:sp>
        <p:nvSpPr>
          <p:cNvPr id="15363" name="Title 1"/>
          <p:cNvSpPr txBox="1">
            <a:spLocks/>
          </p:cNvSpPr>
          <p:nvPr/>
        </p:nvSpPr>
        <p:spPr bwMode="auto">
          <a:xfrm>
            <a:off x="606425" y="1196975"/>
            <a:ext cx="4397375" cy="517525"/>
          </a:xfrm>
          <a:prstGeom prst="rect">
            <a:avLst/>
          </a:prstGeom>
          <a:noFill/>
          <a:ln w="9525">
            <a:noFill/>
            <a:miter lim="800000"/>
            <a:headEnd/>
            <a:tailEnd/>
          </a:ln>
        </p:spPr>
        <p:txBody>
          <a:bodyPr/>
          <a:lstStyle/>
          <a:p>
            <a:pPr defTabSz="457200"/>
            <a:r>
              <a:rPr lang="en-GB" sz="2500">
                <a:solidFill>
                  <a:srgbClr val="8ABE34"/>
                </a:solidFill>
              </a:rPr>
              <a:t>WWF Mission</a:t>
            </a:r>
          </a:p>
          <a:p>
            <a:pPr defTabSz="457200"/>
            <a:r>
              <a:rPr lang="en-GB" sz="2500">
                <a:solidFill>
                  <a:srgbClr val="2D591F"/>
                </a:solidFill>
              </a:rPr>
              <a:t>World Wide Fund for Nature</a:t>
            </a:r>
            <a:endParaRPr lang="en-US" sz="2500">
              <a:solidFill>
                <a:srgbClr val="2D591F"/>
              </a:solidFill>
            </a:endParaRPr>
          </a:p>
        </p:txBody>
      </p:sp>
      <p:cxnSp>
        <p:nvCxnSpPr>
          <p:cNvPr id="13" name="Straight Connector 12"/>
          <p:cNvCxnSpPr/>
          <p:nvPr/>
        </p:nvCxnSpPr>
        <p:spPr>
          <a:xfrm>
            <a:off x="698500" y="2133600"/>
            <a:ext cx="81280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365" name="Rectangle 10"/>
          <p:cNvSpPr>
            <a:spLocks noChangeArrowheads="1"/>
          </p:cNvSpPr>
          <p:nvPr/>
        </p:nvSpPr>
        <p:spPr bwMode="auto">
          <a:xfrm>
            <a:off x="323850" y="2492375"/>
            <a:ext cx="4319588" cy="1150938"/>
          </a:xfrm>
          <a:prstGeom prst="rect">
            <a:avLst/>
          </a:prstGeom>
          <a:noFill/>
          <a:ln w="9525">
            <a:noFill/>
            <a:miter lim="800000"/>
            <a:headEnd/>
            <a:tailEnd/>
          </a:ln>
        </p:spPr>
        <p:txBody>
          <a:bodyPr/>
          <a:lstStyle/>
          <a:p>
            <a:pPr marL="342900" indent="20638" algn="just" eaLnBrk="0" hangingPunct="0">
              <a:spcBef>
                <a:spcPct val="20000"/>
              </a:spcBef>
            </a:pPr>
            <a:r>
              <a:rPr lang="en-US" b="1"/>
              <a:t>We want to stop the degradation of the planet’s natural environment and build a future in which humans live in harmony with nature, by</a:t>
            </a:r>
          </a:p>
          <a:p>
            <a:pPr marL="742950" lvl="1" indent="-285750" algn="just" eaLnBrk="0" hangingPunct="0">
              <a:spcBef>
                <a:spcPct val="20000"/>
              </a:spcBef>
              <a:buFontTx/>
              <a:buChar char="•"/>
            </a:pPr>
            <a:r>
              <a:rPr lang="en-US" b="1"/>
              <a:t>Conserving the world’s biological diversity</a:t>
            </a:r>
          </a:p>
          <a:p>
            <a:pPr marL="742950" lvl="1" indent="-285750" algn="just" eaLnBrk="0" hangingPunct="0">
              <a:spcBef>
                <a:spcPct val="20000"/>
              </a:spcBef>
              <a:buFontTx/>
              <a:buChar char="•"/>
            </a:pPr>
            <a:r>
              <a:rPr lang="en-US" b="1"/>
              <a:t>Ensuring that the use of renewable natural resources is sustainable</a:t>
            </a:r>
          </a:p>
          <a:p>
            <a:pPr marL="742950" lvl="1" indent="-285750" algn="just" eaLnBrk="0" hangingPunct="0">
              <a:spcBef>
                <a:spcPct val="20000"/>
              </a:spcBef>
              <a:buFontTx/>
              <a:buChar char="•"/>
            </a:pPr>
            <a:r>
              <a:rPr lang="en-US" b="1"/>
              <a:t>Promoting the reduction of pollution and wasteful consumption</a:t>
            </a:r>
            <a:endParaRPr lang="de-DE"/>
          </a:p>
        </p:txBody>
      </p:sp>
      <p:sp>
        <p:nvSpPr>
          <p:cNvPr id="15366" name="Title 1"/>
          <p:cNvSpPr txBox="1">
            <a:spLocks/>
          </p:cNvSpPr>
          <p:nvPr/>
        </p:nvSpPr>
        <p:spPr bwMode="auto">
          <a:xfrm>
            <a:off x="327025" y="6604000"/>
            <a:ext cx="2162175" cy="354013"/>
          </a:xfrm>
          <a:prstGeom prst="rect">
            <a:avLst/>
          </a:prstGeom>
          <a:noFill/>
          <a:ln w="9525">
            <a:noFill/>
            <a:miter lim="800000"/>
            <a:headEnd/>
            <a:tailEnd/>
          </a:ln>
        </p:spPr>
        <p:txBody>
          <a:bodyPr/>
          <a:lstStyle/>
          <a:p>
            <a:pPr defTabSz="457200"/>
            <a:r>
              <a:rPr lang="en-GB" sz="1000">
                <a:solidFill>
                  <a:srgbClr val="404040"/>
                </a:solidFill>
              </a:rPr>
              <a:t>WWF Austria</a:t>
            </a:r>
            <a:endParaRPr lang="en-US" sz="1000">
              <a:solidFill>
                <a:srgbClr val="404040"/>
              </a:solidFill>
            </a:endParaRPr>
          </a:p>
        </p:txBody>
      </p:sp>
      <p:sp>
        <p:nvSpPr>
          <p:cNvPr id="15367"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a:solidFill>
                  <a:srgbClr val="0D0D0D"/>
                </a:solidFill>
              </a:rPr>
              <a:t>A Roadmap for a Living Planet </a:t>
            </a:r>
            <a:endParaRPr lang="en-US" sz="1400">
              <a:solidFill>
                <a:srgbClr val="0D0D0D"/>
              </a:solidFill>
            </a:endParaRPr>
          </a:p>
        </p:txBody>
      </p:sp>
      <p:sp>
        <p:nvSpPr>
          <p:cNvPr id="15368" name="Title 1"/>
          <p:cNvSpPr txBox="1">
            <a:spLocks/>
          </p:cNvSpPr>
          <p:nvPr/>
        </p:nvSpPr>
        <p:spPr bwMode="auto">
          <a:xfrm>
            <a:off x="4746625" y="1214438"/>
            <a:ext cx="4397375" cy="517525"/>
          </a:xfrm>
          <a:prstGeom prst="rect">
            <a:avLst/>
          </a:prstGeom>
          <a:noFill/>
          <a:ln w="9525">
            <a:noFill/>
            <a:miter lim="800000"/>
            <a:headEnd/>
            <a:tailEnd/>
          </a:ln>
        </p:spPr>
        <p:txBody>
          <a:bodyPr/>
          <a:lstStyle/>
          <a:p>
            <a:pPr defTabSz="457200"/>
            <a:r>
              <a:rPr lang="en-GB" sz="2500" i="1">
                <a:solidFill>
                  <a:srgbClr val="00B050"/>
                </a:solidFill>
              </a:rPr>
              <a:t>WWF </a:t>
            </a:r>
            <a:r>
              <a:rPr lang="sl-SI" sz="2500" i="1">
                <a:solidFill>
                  <a:srgbClr val="00B050"/>
                </a:solidFill>
              </a:rPr>
              <a:t>Poslanstvo</a:t>
            </a:r>
            <a:endParaRPr lang="en-GB" sz="2500" i="1">
              <a:solidFill>
                <a:srgbClr val="00B050"/>
              </a:solidFill>
            </a:endParaRPr>
          </a:p>
        </p:txBody>
      </p:sp>
      <p:cxnSp>
        <p:nvCxnSpPr>
          <p:cNvPr id="10" name="Straight Connector 12"/>
          <p:cNvCxnSpPr/>
          <p:nvPr/>
        </p:nvCxnSpPr>
        <p:spPr>
          <a:xfrm>
            <a:off x="850900" y="2286000"/>
            <a:ext cx="8128000"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370" name="Rectangle 10"/>
          <p:cNvSpPr>
            <a:spLocks noChangeArrowheads="1"/>
          </p:cNvSpPr>
          <p:nvPr/>
        </p:nvSpPr>
        <p:spPr bwMode="auto">
          <a:xfrm>
            <a:off x="4714875" y="2500313"/>
            <a:ext cx="4214813" cy="3929062"/>
          </a:xfrm>
          <a:prstGeom prst="rect">
            <a:avLst/>
          </a:prstGeom>
          <a:noFill/>
          <a:ln w="9525">
            <a:noFill/>
            <a:miter lim="800000"/>
            <a:headEnd/>
            <a:tailEnd/>
          </a:ln>
        </p:spPr>
        <p:txBody>
          <a:bodyPr/>
          <a:lstStyle/>
          <a:p>
            <a:pPr algn="just"/>
            <a:r>
              <a:rPr lang="sl-SI" b="1" i="1">
                <a:solidFill>
                  <a:srgbClr val="00B050"/>
                </a:solidFill>
              </a:rPr>
              <a:t>Želimo ustaviti planetarno uničenje naravnega okolja in zgraditi prihodnost, v kateri bodo ljudje živeli v harmoniji z naravo, tako da:</a:t>
            </a:r>
          </a:p>
          <a:p>
            <a:pPr marL="742950" lvl="1" indent="-285750" algn="just" eaLnBrk="0" hangingPunct="0">
              <a:spcBef>
                <a:spcPct val="20000"/>
              </a:spcBef>
              <a:buFontTx/>
              <a:buChar char="•"/>
            </a:pPr>
            <a:r>
              <a:rPr lang="sl-SI" b="1" i="1">
                <a:solidFill>
                  <a:srgbClr val="00B050"/>
                </a:solidFill>
              </a:rPr>
              <a:t>Ohranjamo svetovno biološko pestrost</a:t>
            </a:r>
            <a:endParaRPr lang="en-US" b="1" i="1">
              <a:solidFill>
                <a:srgbClr val="00B050"/>
              </a:solidFill>
            </a:endParaRPr>
          </a:p>
          <a:p>
            <a:pPr marL="742950" lvl="1" indent="-285750" algn="just" eaLnBrk="0" hangingPunct="0">
              <a:spcBef>
                <a:spcPct val="20000"/>
              </a:spcBef>
              <a:buFontTx/>
              <a:buChar char="•"/>
            </a:pPr>
            <a:r>
              <a:rPr lang="sl-SI" b="1" i="1">
                <a:solidFill>
                  <a:srgbClr val="00B050"/>
                </a:solidFill>
              </a:rPr>
              <a:t>Zagotavljamo trajnostno rabo obnovljivih virov</a:t>
            </a:r>
          </a:p>
          <a:p>
            <a:pPr marL="742950" lvl="1" indent="-285750" algn="just" eaLnBrk="0" hangingPunct="0">
              <a:spcBef>
                <a:spcPct val="20000"/>
              </a:spcBef>
              <a:buFontTx/>
              <a:buChar char="•"/>
            </a:pPr>
            <a:r>
              <a:rPr lang="sl-SI" b="1" i="1">
                <a:solidFill>
                  <a:srgbClr val="00B050"/>
                </a:solidFill>
              </a:rPr>
              <a:t>Spodbujamo zmanjšanje onesnaževanja in pretirane porabe</a:t>
            </a:r>
            <a:endParaRPr lang="de-DE" i="1">
              <a:solidFill>
                <a:srgbClr val="00B050"/>
              </a:solidFill>
            </a:endParaRPr>
          </a:p>
        </p:txBody>
      </p:sp>
      <p:cxnSp>
        <p:nvCxnSpPr>
          <p:cNvPr id="14" name="Raven konektor 13"/>
          <p:cNvCxnSpPr/>
          <p:nvPr/>
        </p:nvCxnSpPr>
        <p:spPr>
          <a:xfrm rot="5400000">
            <a:off x="2786062" y="4357688"/>
            <a:ext cx="3859213"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02 green theme with 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 green theme with master</Template>
  <TotalTime>87</TotalTime>
  <Words>1757</Words>
  <Application>Microsoft Office PowerPoint</Application>
  <PresentationFormat>On-screen Show (4:3)</PresentationFormat>
  <Paragraphs>306</Paragraphs>
  <Slides>21</Slides>
  <Notes>18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21</vt:i4>
      </vt:variant>
    </vt:vector>
  </HeadingPairs>
  <TitlesOfParts>
    <vt:vector size="32" baseType="lpstr">
      <vt:lpstr>Arial</vt:lpstr>
      <vt:lpstr>Wingdings</vt:lpstr>
      <vt:lpstr>MS PGothic</vt:lpstr>
      <vt:lpstr>Calibri</vt:lpstr>
      <vt:lpstr>Times</vt:lpstr>
      <vt:lpstr>Symbol</vt:lpstr>
      <vt:lpstr>02 green theme with master</vt:lpstr>
      <vt:lpstr>1_Custom Design</vt:lpstr>
      <vt:lpstr>2_Custom Design</vt:lpstr>
      <vt:lpstr>3_Custom Design</vt:lpstr>
      <vt:lpstr>4_Custom Design</vt:lpstr>
      <vt:lpstr>Slide 1</vt:lpstr>
      <vt:lpstr>Introduction to WWF</vt:lpstr>
      <vt:lpstr>Slide 3</vt:lpstr>
      <vt:lpstr>Slide 4</vt:lpstr>
      <vt:lpstr>Furchtbare Fotos Artensterben Zahlen zu Artensterben</vt:lpstr>
      <vt:lpstr>Slide 6</vt:lpstr>
      <vt:lpstr>Slide 7</vt:lpstr>
      <vt:lpstr>Slide 8</vt:lpstr>
      <vt:lpstr>Slide 9</vt:lpstr>
      <vt:lpstr>Slide 10</vt:lpstr>
      <vt:lpstr>Slide 11</vt:lpstr>
      <vt:lpstr>Slide 12</vt:lpstr>
      <vt:lpstr>Slide 13</vt:lpstr>
      <vt:lpstr>Slide 14</vt:lpstr>
      <vt:lpstr>One focus: Wetlands</vt:lpstr>
      <vt:lpstr>What is the current situation of rivers in the Danube Basin?</vt:lpstr>
      <vt:lpstr>Slide 17</vt:lpstr>
      <vt:lpstr>Slide 18</vt:lpstr>
      <vt:lpstr>Slide 19</vt:lpstr>
      <vt:lpstr>Slide 20</vt:lpstr>
      <vt:lpstr>Websites to look at</vt:lpstr>
    </vt:vector>
  </TitlesOfParts>
  <Company>WWF Österreich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Barbara Tauscher</dc:creator>
  <cp:lastModifiedBy>CERAR</cp:lastModifiedBy>
  <cp:revision>102</cp:revision>
  <dcterms:created xsi:type="dcterms:W3CDTF">2011-03-25T08:03:31Z</dcterms:created>
  <dcterms:modified xsi:type="dcterms:W3CDTF">2012-09-25T08:49:19Z</dcterms:modified>
</cp:coreProperties>
</file>